
<file path=[Content_Types].xml><?xml version="1.0" encoding="utf-8"?>
<Types xmlns="http://schemas.openxmlformats.org/package/2006/content-types">
  <Default Extension="jpeg" ContentType="image/jpeg"/>
  <Default Extension="KkQQTFP4QsAq2XkX2FMVjbusE5RGpbyAsO" ContentType="image/pn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27"/>
  </p:notesMasterIdLst>
  <p:sldIdLst>
    <p:sldId id="267" r:id="rId5"/>
    <p:sldId id="257" r:id="rId6"/>
    <p:sldId id="258" r:id="rId7"/>
    <p:sldId id="303" r:id="rId8"/>
    <p:sldId id="297" r:id="rId9"/>
    <p:sldId id="314" r:id="rId10"/>
    <p:sldId id="315" r:id="rId11"/>
    <p:sldId id="304" r:id="rId12"/>
    <p:sldId id="308" r:id="rId13"/>
    <p:sldId id="259" r:id="rId14"/>
    <p:sldId id="298" r:id="rId15"/>
    <p:sldId id="309" r:id="rId16"/>
    <p:sldId id="316" r:id="rId17"/>
    <p:sldId id="317" r:id="rId18"/>
    <p:sldId id="306" r:id="rId19"/>
    <p:sldId id="310" r:id="rId20"/>
    <p:sldId id="312" r:id="rId21"/>
    <p:sldId id="313" r:id="rId22"/>
    <p:sldId id="318" r:id="rId23"/>
    <p:sldId id="311" r:id="rId24"/>
    <p:sldId id="299" r:id="rId25"/>
    <p:sldId id="301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icole Powell" initials="NP" lastIdx="1" clrIdx="0">
    <p:extLst>
      <p:ext uri="{19B8F6BF-5375-455C-9EA6-DF929625EA0E}">
        <p15:presenceInfo xmlns:p15="http://schemas.microsoft.com/office/powerpoint/2012/main" userId="1a0a2cbb96cc52e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E3DE7"/>
    <a:srgbClr val="09A714"/>
    <a:srgbClr val="0062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9C9974-07DE-4F6E-9CC5-A488E0C85F70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B3EB90-C545-445E-B070-51AED87E70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379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55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082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99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3072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925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0265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541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812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9593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809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9061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3406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0730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1253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7217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3083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253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878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eviantart.com/the-smiling-pony/art/Question-marks-cutie-mark-261946101" TargetMode="External"/><Relationship Id="rId2" Type="http://schemas.openxmlformats.org/officeDocument/2006/relationships/image" Target="../media/image12.KkQQTFP4QsAq2XkX2FMVjbusE5RGpbyAsO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D6C15466-A851-905B-8E38-53CD3EC4A3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62377" y="2935219"/>
            <a:ext cx="6619244" cy="1696195"/>
          </a:xfrm>
        </p:spPr>
        <p:txBody>
          <a:bodyPr>
            <a:noAutofit/>
          </a:bodyPr>
          <a:lstStyle/>
          <a:p>
            <a:pPr algn="ctr"/>
            <a:r>
              <a:rPr lang="en-GB" sz="2700" dirty="0">
                <a:latin typeface="Cavolini" panose="020B0502040204020203" pitchFamily="66" charset="0"/>
                <a:cs typeface="Cavolini" panose="020B0502040204020203" pitchFamily="66" charset="0"/>
              </a:rPr>
              <a:t>YEAR 3</a:t>
            </a:r>
          </a:p>
          <a:p>
            <a:pPr algn="ctr"/>
            <a:r>
              <a:rPr lang="en-GB" sz="2700" dirty="0">
                <a:latin typeface="Cavolini" panose="020B0502040204020203" pitchFamily="66" charset="0"/>
                <a:cs typeface="Cavolini" panose="020B0502040204020203" pitchFamily="66" charset="0"/>
              </a:rPr>
              <a:t>READING WORKSHOP</a:t>
            </a:r>
          </a:p>
          <a:p>
            <a:pPr algn="ctr"/>
            <a:r>
              <a:rPr lang="en-GB" sz="2700" dirty="0">
                <a:latin typeface="Cavolini" panose="020B0502040204020203" pitchFamily="66" charset="0"/>
                <a:cs typeface="Cavolini" panose="020B0502040204020203" pitchFamily="66" charset="0"/>
              </a:rPr>
              <a:t>2025-2026</a:t>
            </a:r>
            <a:endParaRPr lang="en-GB" sz="2400" dirty="0">
              <a:latin typeface="Cavolini" panose="020B0502040204020203" pitchFamily="66" charset="0"/>
              <a:cs typeface="Cavolini" panose="020B0502040204020203" pitchFamily="66" charset="0"/>
            </a:endParaRPr>
          </a:p>
        </p:txBody>
      </p:sp>
      <p:pic>
        <p:nvPicPr>
          <p:cNvPr id="1026" name="Picture 2" descr="Logo">
            <a:extLst>
              <a:ext uri="{FF2B5EF4-FFF2-40B4-BE49-F238E27FC236}">
                <a16:creationId xmlns:a16="http://schemas.microsoft.com/office/drawing/2014/main" id="{B3D70134-C354-5BF3-1A8B-99E6439E96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908" y="1227848"/>
            <a:ext cx="1450181" cy="1696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4054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Members of staff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dirty="0"/>
              <a:t>- </a:t>
            </a:r>
            <a:r>
              <a:rPr lang="en-GB" sz="2000" b="1" dirty="0"/>
              <a:t>Teachers:</a:t>
            </a:r>
            <a:br>
              <a:rPr lang="en-GB" sz="2000" b="1" dirty="0"/>
            </a:br>
            <a:endParaRPr lang="en-GB" sz="2000" b="1" dirty="0"/>
          </a:p>
          <a:p>
            <a:pPr marL="0" indent="0">
              <a:buNone/>
            </a:pPr>
            <a:r>
              <a:rPr lang="en-GB" sz="2000" b="1" dirty="0"/>
              <a:t>-  Mrs Vataj – 3A</a:t>
            </a:r>
            <a:br>
              <a:rPr lang="en-GB" sz="2000" b="1" dirty="0"/>
            </a:br>
            <a:endParaRPr lang="en-GB" sz="2000" b="1" dirty="0"/>
          </a:p>
          <a:p>
            <a:pPr marL="0" indent="0">
              <a:buNone/>
            </a:pPr>
            <a:r>
              <a:rPr lang="en-GB" sz="2000" b="1" dirty="0"/>
              <a:t>-  Mrs Powell-Green– 3B</a:t>
            </a:r>
            <a:endParaRPr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Welcome</a:t>
            </a:r>
            <a:endParaRPr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763F60-505E-25CA-1D63-FD99426D00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b="1" dirty="0"/>
              <a:t>Aim:</a:t>
            </a:r>
          </a:p>
          <a:p>
            <a:r>
              <a:rPr lang="en-GB" sz="2000" dirty="0"/>
              <a:t>To get children to develop  a ‘LOVE FOR READING’ </a:t>
            </a:r>
          </a:p>
          <a:p>
            <a:pPr marL="0" indent="0">
              <a:buNone/>
            </a:pPr>
            <a:endParaRPr lang="en-GB" sz="2000" dirty="0"/>
          </a:p>
          <a:p>
            <a:r>
              <a:rPr lang="en-GB" sz="2000" dirty="0"/>
              <a:t>To use ‘TALK’ as a tool to enhance children’s interest in reading while developing their comprehension skills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C7CC9E-FE08-5B1E-C886-B9E1872CF2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D2061-87F4-6C66-0465-229FAE9EF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5969" y="605928"/>
            <a:ext cx="7396681" cy="1255923"/>
          </a:xfrm>
        </p:spPr>
        <p:txBody>
          <a:bodyPr/>
          <a:lstStyle/>
          <a:p>
            <a:r>
              <a:rPr lang="en-GB" sz="3000" b="1" dirty="0"/>
              <a:t>Reading for Pleasure – Why It Matters</a:t>
            </a:r>
            <a:endParaRPr sz="30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AFF36B97-1428-6097-3EAE-0B493610D118}"/>
              </a:ext>
            </a:extLst>
          </p:cNvPr>
          <p:cNvSpPr txBox="1">
            <a:spLocks/>
          </p:cNvSpPr>
          <p:nvPr/>
        </p:nvSpPr>
        <p:spPr bwMode="gray">
          <a:xfrm>
            <a:off x="429659" y="2489812"/>
            <a:ext cx="8240616" cy="34410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Yearly overview – continued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746A6D7-47FB-4015-8819-83CE463422DF}"/>
              </a:ext>
            </a:extLst>
          </p:cNvPr>
          <p:cNvSpPr txBox="1">
            <a:spLocks/>
          </p:cNvSpPr>
          <p:nvPr/>
        </p:nvSpPr>
        <p:spPr bwMode="gray">
          <a:xfrm>
            <a:off x="429659" y="2489812"/>
            <a:ext cx="8240616" cy="29415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Yearly overview – continued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7BA052-C5D7-F5A2-1308-EA570B6FCFB5}"/>
              </a:ext>
            </a:extLst>
          </p:cNvPr>
          <p:cNvSpPr txBox="1"/>
          <p:nvPr/>
        </p:nvSpPr>
        <p:spPr>
          <a:xfrm>
            <a:off x="429659" y="2269473"/>
            <a:ext cx="8086381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1. Builds Strong Literacy Skills</a:t>
            </a:r>
            <a:endParaRPr lang="en-GB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/>
              <a:t>Children who read for enjoyment naturally develop better vocabulary, spelling, grammar, and comprehension skills.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/>
              <a:t>It helps them process language patterns and ideas more easily</a:t>
            </a:r>
          </a:p>
          <a:p>
            <a:endParaRPr lang="en-GB" sz="2000" dirty="0"/>
          </a:p>
          <a:p>
            <a:r>
              <a:rPr lang="en-GB" sz="2400" b="1" dirty="0"/>
              <a:t>2. Boosts Academic Achievement</a:t>
            </a:r>
            <a:endParaRPr lang="en-GB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/>
              <a:t>Enjoyment of reading has been linked to higher performance across subjects — not just English.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/>
              <a:t>Children who love reading often perform better in maths and science too, because strong comprehension skills underpin all learning.</a:t>
            </a:r>
          </a:p>
        </p:txBody>
      </p:sp>
    </p:spTree>
    <p:extLst>
      <p:ext uri="{BB962C8B-B14F-4D97-AF65-F5344CB8AC3E}">
        <p14:creationId xmlns:p14="http://schemas.microsoft.com/office/powerpoint/2010/main" val="630369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CB978E-23A3-7812-F1B6-C478BE7237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BC3BA-7D3B-F693-183A-1267A8BE6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5969" y="927098"/>
            <a:ext cx="7550917" cy="709865"/>
          </a:xfrm>
        </p:spPr>
        <p:txBody>
          <a:bodyPr/>
          <a:lstStyle/>
          <a:p>
            <a:r>
              <a:rPr lang="en-GB" b="1" dirty="0"/>
              <a:t>Reading for Pleasure – Why It Matters</a:t>
            </a:r>
            <a:endParaRPr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73018-6032-9F6F-F911-91D2D47A86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3120" y="2235811"/>
            <a:ext cx="7924103" cy="397770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b="1" dirty="0"/>
              <a:t>3. Fosters Imagination and Creativity</a:t>
            </a:r>
            <a:endParaRPr lang="en-GB" sz="2400" dirty="0"/>
          </a:p>
          <a:p>
            <a:r>
              <a:rPr lang="en-GB" sz="2400" dirty="0"/>
              <a:t>Stories help children visualise new worlds, think beyond their environment, and develop creative problem-solving skills. It gives them the freedom to explore possibilities and express themselves in different ways.</a:t>
            </a:r>
          </a:p>
          <a:p>
            <a:endParaRPr lang="en-GB" sz="2400" dirty="0"/>
          </a:p>
          <a:p>
            <a:pPr marL="0" indent="0">
              <a:buNone/>
            </a:pPr>
            <a:r>
              <a:rPr lang="en-GB" sz="2400" b="1" dirty="0"/>
              <a:t>4. Enhances Emotional Intelligence</a:t>
            </a:r>
            <a:endParaRPr lang="en-GB" sz="2400" dirty="0"/>
          </a:p>
          <a:p>
            <a:r>
              <a:rPr lang="en-GB" sz="2400" dirty="0"/>
              <a:t>Reading encourages empathy. When children immerse themselves in characters’ lives and challenges, they learn to understand feelings, perspectives, and experiences different from their own.</a:t>
            </a:r>
          </a:p>
          <a:p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7785993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702868-8AD4-33B6-22E7-8B52F9B663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0A1B6D-1800-79A0-4F19-82F517778B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5969" y="927098"/>
            <a:ext cx="7550917" cy="709865"/>
          </a:xfrm>
        </p:spPr>
        <p:txBody>
          <a:bodyPr/>
          <a:lstStyle/>
          <a:p>
            <a:r>
              <a:rPr lang="en-GB" b="1" dirty="0"/>
              <a:t>Reading for Pleasure – Why It Matters</a:t>
            </a:r>
            <a:endParaRPr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168968-7081-5AD8-CFA6-1EA14E6E56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3120" y="2185622"/>
            <a:ext cx="7924103" cy="397770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000" dirty="0"/>
              <a:t>Fosters Imagination and Creativity and Enhances Emotional Intelligence</a:t>
            </a:r>
          </a:p>
          <a:p>
            <a:endParaRPr lang="en-GB" b="1" dirty="0"/>
          </a:p>
        </p:txBody>
      </p:sp>
      <p:pic>
        <p:nvPicPr>
          <p:cNvPr id="2050" name="Picture 2" descr="Leon and the Place Between | Centre for Literacy in Primary Education">
            <a:extLst>
              <a:ext uri="{FF2B5EF4-FFF2-40B4-BE49-F238E27FC236}">
                <a16:creationId xmlns:a16="http://schemas.microsoft.com/office/drawing/2014/main" id="{1034C10B-0996-61FB-9C1E-66138133E0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16" y="2907838"/>
            <a:ext cx="3085260" cy="3526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WA Symphony Orchestra performs magical music for the whole family! - Kids  In Perth">
            <a:extLst>
              <a:ext uri="{FF2B5EF4-FFF2-40B4-BE49-F238E27FC236}">
                <a16:creationId xmlns:a16="http://schemas.microsoft.com/office/drawing/2014/main" id="{094146B6-FCFD-E001-924A-281221D30D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368" y="2907838"/>
            <a:ext cx="3526011" cy="3526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5CEC10B2-DE74-899D-C6D1-F4EEF113FB4C}"/>
              </a:ext>
            </a:extLst>
          </p:cNvPr>
          <p:cNvSpPr txBox="1">
            <a:spLocks/>
          </p:cNvSpPr>
          <p:nvPr/>
        </p:nvSpPr>
        <p:spPr>
          <a:xfrm>
            <a:off x="7059379" y="2734281"/>
            <a:ext cx="1948167" cy="38585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83464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6012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0876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8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5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4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1200" dirty="0"/>
              <a:t>Here is the cover illustration and an inner page of a story. </a:t>
            </a:r>
          </a:p>
          <a:p>
            <a:pPr marL="0" indent="0">
              <a:buFont typeface="Wingdings 3" charset="2"/>
              <a:buNone/>
            </a:pPr>
            <a:r>
              <a:rPr lang="en-GB" sz="1200" b="1" i="1" dirty="0">
                <a:solidFill>
                  <a:srgbClr val="0070C0"/>
                </a:solidFill>
              </a:rPr>
              <a:t>Think as a child.</a:t>
            </a:r>
          </a:p>
          <a:p>
            <a:pPr marL="0" indent="0">
              <a:buFont typeface="Wingdings 3" charset="2"/>
              <a:buNone/>
            </a:pPr>
            <a:r>
              <a:rPr lang="en-GB" sz="1200" b="1" i="1" dirty="0">
                <a:solidFill>
                  <a:srgbClr val="0070C0"/>
                </a:solidFill>
              </a:rPr>
              <a:t>. What can you see?</a:t>
            </a:r>
          </a:p>
          <a:p>
            <a:pPr marL="0" indent="0">
              <a:buFont typeface="Wingdings 3" charset="2"/>
              <a:buNone/>
            </a:pPr>
            <a:r>
              <a:rPr lang="en-GB" sz="1200" b="1" i="1" dirty="0">
                <a:solidFill>
                  <a:srgbClr val="0070C0"/>
                </a:solidFill>
              </a:rPr>
              <a:t>. Who could the boy be? </a:t>
            </a:r>
          </a:p>
          <a:p>
            <a:pPr marL="0" indent="0">
              <a:buFont typeface="Wingdings 3" charset="2"/>
              <a:buNone/>
            </a:pPr>
            <a:r>
              <a:rPr lang="en-GB" sz="1200" b="1" i="1" dirty="0">
                <a:solidFill>
                  <a:srgbClr val="0070C0"/>
                </a:solidFill>
              </a:rPr>
              <a:t>. Where is he?</a:t>
            </a:r>
          </a:p>
          <a:p>
            <a:pPr marL="0" indent="0">
              <a:buFont typeface="Wingdings 3" charset="2"/>
              <a:buNone/>
            </a:pPr>
            <a:r>
              <a:rPr lang="en-GB" sz="1200" b="1" i="1" dirty="0">
                <a:solidFill>
                  <a:srgbClr val="0070C0"/>
                </a:solidFill>
              </a:rPr>
              <a:t>. Why is he there?</a:t>
            </a:r>
          </a:p>
          <a:p>
            <a:pPr marL="0" indent="0">
              <a:buFont typeface="Wingdings 3" charset="2"/>
              <a:buNone/>
            </a:pPr>
            <a:r>
              <a:rPr lang="en-GB" sz="1200" b="1" i="1" dirty="0">
                <a:solidFill>
                  <a:srgbClr val="0070C0"/>
                </a:solidFill>
              </a:rPr>
              <a:t>. How is he feeling?</a:t>
            </a:r>
          </a:p>
          <a:p>
            <a:pPr marL="0" indent="0">
              <a:buFont typeface="Wingdings 3" charset="2"/>
              <a:buNone/>
            </a:pPr>
            <a:r>
              <a:rPr lang="en-GB" sz="1200" b="1" i="1" dirty="0">
                <a:solidFill>
                  <a:srgbClr val="0070C0"/>
                </a:solidFill>
              </a:rPr>
              <a:t>. Where does this place remind you of?</a:t>
            </a:r>
          </a:p>
          <a:p>
            <a:pPr marL="0" indent="0">
              <a:buFont typeface="Wingdings 3" charset="2"/>
              <a:buNone/>
            </a:pPr>
            <a:r>
              <a:rPr lang="en-GB" sz="1200" b="1" i="1" dirty="0">
                <a:solidFill>
                  <a:srgbClr val="0070C0"/>
                </a:solidFill>
              </a:rPr>
              <a:t>. Would you like to be the child in the picture? Why?</a:t>
            </a:r>
          </a:p>
          <a:p>
            <a:pPr marL="0" indent="0">
              <a:buFont typeface="Wingdings 3" charset="2"/>
              <a:buNone/>
            </a:pPr>
            <a:endParaRPr lang="en-GB" sz="1200" dirty="0"/>
          </a:p>
          <a:p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114297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4359C2-05B5-F049-867F-26B732744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360BD8-F96D-250E-2D8F-2CAE82CCF9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5969" y="927098"/>
            <a:ext cx="7550917" cy="709865"/>
          </a:xfrm>
        </p:spPr>
        <p:txBody>
          <a:bodyPr/>
          <a:lstStyle/>
          <a:p>
            <a:r>
              <a:rPr lang="en-GB" b="1" dirty="0"/>
              <a:t>Reading for Pleasure – Why It Matters</a:t>
            </a:r>
            <a:endParaRPr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C0CC3C-6706-174F-5F35-5011D4E679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3120" y="2185622"/>
            <a:ext cx="7924103" cy="397770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000" dirty="0"/>
              <a:t>Fosters Imagination and Creativity and Enhances Emotional Intelligence</a:t>
            </a:r>
          </a:p>
          <a:p>
            <a:endParaRPr lang="en-GB" b="1" dirty="0"/>
          </a:p>
        </p:txBody>
      </p:sp>
      <p:pic>
        <p:nvPicPr>
          <p:cNvPr id="3074" name="Picture 2" descr="Arthur and the Golden Rope: (Brownstone's Mythical Collection, 1)">
            <a:extLst>
              <a:ext uri="{FF2B5EF4-FFF2-40B4-BE49-F238E27FC236}">
                <a16:creationId xmlns:a16="http://schemas.microsoft.com/office/drawing/2014/main" id="{BED02747-7456-5BDB-9B9C-873D76625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12" y="2616506"/>
            <a:ext cx="2907773" cy="3977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Arthur and the Golden Rope: 1 : Todd-Stanton, Joe: Amazon.sg: Books">
            <a:extLst>
              <a:ext uri="{FF2B5EF4-FFF2-40B4-BE49-F238E27FC236}">
                <a16:creationId xmlns:a16="http://schemas.microsoft.com/office/drawing/2014/main" id="{D797BC9A-62E0-61C5-8945-989D0D9093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475" y="2949765"/>
            <a:ext cx="5048826" cy="3462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8506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B04827-39E9-50F4-A6CC-7BE05924A4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C250E-495A-8173-9716-0AFF93A432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5970" y="927098"/>
            <a:ext cx="7539900" cy="709865"/>
          </a:xfrm>
        </p:spPr>
        <p:txBody>
          <a:bodyPr/>
          <a:lstStyle/>
          <a:p>
            <a:r>
              <a:rPr lang="en-GB" b="1" dirty="0"/>
              <a:t>Reading for Pleasure – Why It Matters</a:t>
            </a:r>
            <a:endParaRPr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BC6EB7-A3E3-44D7-6B96-88A2A86B3565}"/>
              </a:ext>
            </a:extLst>
          </p:cNvPr>
          <p:cNvSpPr txBox="1"/>
          <p:nvPr/>
        </p:nvSpPr>
        <p:spPr>
          <a:xfrm>
            <a:off x="418641" y="2172931"/>
            <a:ext cx="835078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5. Supports Mental Wellbeing</a:t>
            </a:r>
            <a:endParaRPr lang="en-GB" sz="2400" dirty="0"/>
          </a:p>
          <a:p>
            <a:r>
              <a:rPr lang="en-GB" sz="2400" dirty="0"/>
              <a:t>Books can be a source of comfort, escapism, and joy. They help children manage stress, build resilience, and find positive coping mechanisms. Quiet reading time can be calming and grounding.</a:t>
            </a:r>
          </a:p>
          <a:p>
            <a:endParaRPr lang="en-GB" sz="2400" dirty="0"/>
          </a:p>
          <a:p>
            <a:r>
              <a:rPr lang="en-GB" sz="2400" b="1" dirty="0"/>
              <a:t>6. Strengthens Concentration and Focus</a:t>
            </a:r>
            <a:endParaRPr lang="en-GB" sz="2400" dirty="0"/>
          </a:p>
          <a:p>
            <a:r>
              <a:rPr lang="en-GB" sz="2400" dirty="0"/>
              <a:t>Regular reading helps children develop longer attention spans, patience, and the ability to sit with tasks — essential skills for school and beyond.</a:t>
            </a:r>
          </a:p>
        </p:txBody>
      </p:sp>
    </p:spTree>
    <p:extLst>
      <p:ext uri="{BB962C8B-B14F-4D97-AF65-F5344CB8AC3E}">
        <p14:creationId xmlns:p14="http://schemas.microsoft.com/office/powerpoint/2010/main" val="11634356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BD1DE-F4B4-18AA-BD56-A926DDAA42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9A32E1-CAC7-FFF4-9F70-48DB459D1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5970" y="927098"/>
            <a:ext cx="7539900" cy="709865"/>
          </a:xfrm>
        </p:spPr>
        <p:txBody>
          <a:bodyPr/>
          <a:lstStyle/>
          <a:p>
            <a:r>
              <a:rPr lang="en-GB" b="1" dirty="0"/>
              <a:t>Reading for Pleasure – Why It Matters</a:t>
            </a:r>
            <a:endParaRPr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60E8CF6-30CA-6773-0D2E-54FEE09E3ECD}"/>
              </a:ext>
            </a:extLst>
          </p:cNvPr>
          <p:cNvSpPr txBox="1"/>
          <p:nvPr/>
        </p:nvSpPr>
        <p:spPr>
          <a:xfrm>
            <a:off x="418641" y="2172931"/>
            <a:ext cx="835078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7. Encourages Independence and Self-Identity</a:t>
            </a:r>
            <a:endParaRPr lang="en-GB" sz="2400" dirty="0"/>
          </a:p>
          <a:p>
            <a:r>
              <a:rPr lang="en-GB" sz="2400" dirty="0"/>
              <a:t>Children who choose their own books learn to follow their interests, express preferences, and build confidence in their own judgement. Stories can also help them explore identity and personal values.</a:t>
            </a:r>
          </a:p>
          <a:p>
            <a:endParaRPr lang="en-GB" sz="2400" dirty="0"/>
          </a:p>
          <a:p>
            <a:r>
              <a:rPr lang="en-GB" sz="2400" b="1" dirty="0"/>
              <a:t>8. Creates Lifelong Learners</a:t>
            </a:r>
            <a:endParaRPr lang="en-GB" sz="2400" dirty="0"/>
          </a:p>
          <a:p>
            <a:r>
              <a:rPr lang="en-GB" sz="2400" dirty="0"/>
              <a:t>A child who discovers pleasure in reading builds a habit that can enrich their whole life — opening doors to knowledge, hobbies, confidence, and personal growth.</a:t>
            </a:r>
          </a:p>
        </p:txBody>
      </p:sp>
    </p:spTree>
    <p:extLst>
      <p:ext uri="{BB962C8B-B14F-4D97-AF65-F5344CB8AC3E}">
        <p14:creationId xmlns:p14="http://schemas.microsoft.com/office/powerpoint/2010/main" val="26526858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Importance of ‘TALK’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2" y="2257846"/>
            <a:ext cx="7545486" cy="41493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Using talk to develop children’s understanding in reading is about:</a:t>
            </a:r>
          </a:p>
          <a:p>
            <a:r>
              <a:rPr lang="en-GB" sz="2400" dirty="0"/>
              <a:t> helping them </a:t>
            </a:r>
            <a:r>
              <a:rPr lang="en-GB" sz="2400" i="1" dirty="0"/>
              <a:t>think aloud</a:t>
            </a:r>
          </a:p>
          <a:p>
            <a:r>
              <a:rPr lang="en-GB" sz="2400" dirty="0"/>
              <a:t> make meaning</a:t>
            </a:r>
          </a:p>
          <a:p>
            <a:r>
              <a:rPr lang="en-GB" sz="2400" dirty="0"/>
              <a:t> connect ideas before, during, and after reading </a:t>
            </a:r>
          </a:p>
          <a:p>
            <a:r>
              <a:rPr lang="en-GB" sz="2400" dirty="0"/>
              <a:t>and turning reading from simply decoding words into truly </a:t>
            </a:r>
            <a:r>
              <a:rPr lang="en-GB" sz="2400" i="1" dirty="0"/>
              <a:t>comprehending</a:t>
            </a:r>
            <a:r>
              <a:rPr lang="en-GB" sz="2400" dirty="0"/>
              <a:t> them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sz="1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81AE8F-E36E-5C92-AE13-85366AA66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ADC3C-68A4-4E96-F906-AB2CB2091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engage children</a:t>
            </a:r>
            <a:endParaRPr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FCD9C3-603D-4A06-16BD-62559CC86FAD}"/>
              </a:ext>
            </a:extLst>
          </p:cNvPr>
          <p:cNvSpPr txBox="1"/>
          <p:nvPr/>
        </p:nvSpPr>
        <p:spPr>
          <a:xfrm>
            <a:off x="782198" y="2225407"/>
            <a:ext cx="7703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</a:rPr>
              <a:t>Effective learning begins with prior knowledge.</a:t>
            </a:r>
          </a:p>
        </p:txBody>
      </p:sp>
      <p:pic>
        <p:nvPicPr>
          <p:cNvPr id="1028" name="Picture 4" descr="The The Three Little Pigs (Storytime Lap Books): Amazon.co.uk: DK, Di  Lernia, Giuseppe: 9780241350966: Books">
            <a:extLst>
              <a:ext uri="{FF2B5EF4-FFF2-40B4-BE49-F238E27FC236}">
                <a16:creationId xmlns:a16="http://schemas.microsoft.com/office/drawing/2014/main" id="{726DCAAE-68D0-4569-1F44-E763139DE92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966" y="2830723"/>
            <a:ext cx="4203877" cy="353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8ACB3DE-9EF8-46F6-4ABA-DE2F8F71B3C9}"/>
              </a:ext>
            </a:extLst>
          </p:cNvPr>
          <p:cNvSpPr txBox="1"/>
          <p:nvPr/>
        </p:nvSpPr>
        <p:spPr>
          <a:xfrm>
            <a:off x="4837176" y="2830723"/>
            <a:ext cx="384048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What were some of your favourite books as a child? Why?</a:t>
            </a:r>
          </a:p>
          <a:p>
            <a:endParaRPr lang="en-GB" sz="1400" dirty="0">
              <a:solidFill>
                <a:srgbClr val="0070C0"/>
              </a:solidFill>
            </a:endParaRPr>
          </a:p>
          <a:p>
            <a:r>
              <a:rPr lang="en-GB" sz="1400" dirty="0">
                <a:solidFill>
                  <a:srgbClr val="0070C0"/>
                </a:solidFill>
              </a:rPr>
              <a:t>Which type of stories do you find your child reading over and over again? Why do you think this is so? </a:t>
            </a:r>
          </a:p>
          <a:p>
            <a:endParaRPr lang="en-GB" sz="1400" dirty="0">
              <a:solidFill>
                <a:srgbClr val="0070C0"/>
              </a:solidFill>
            </a:endParaRPr>
          </a:p>
          <a:p>
            <a:r>
              <a:rPr lang="en-GB" sz="1400" dirty="0">
                <a:solidFill>
                  <a:srgbClr val="0070C0"/>
                </a:solidFill>
              </a:rPr>
              <a:t>Most children tend to remember traditional tales. </a:t>
            </a:r>
          </a:p>
          <a:p>
            <a:pPr marL="285750" indent="-285750">
              <a:buFontTx/>
              <a:buChar char="-"/>
            </a:pPr>
            <a:r>
              <a:rPr lang="en-GB" sz="1400" dirty="0">
                <a:solidFill>
                  <a:srgbClr val="0070C0"/>
                </a:solidFill>
              </a:rPr>
              <a:t>They remember the sounds, the voices of the characters, how the characters looked and dressed.</a:t>
            </a:r>
          </a:p>
          <a:p>
            <a:endParaRPr lang="en-GB" sz="1400" dirty="0"/>
          </a:p>
          <a:p>
            <a:r>
              <a:rPr lang="en-GB" sz="1400" dirty="0" err="1"/>
              <a:t>Eg.</a:t>
            </a:r>
            <a:r>
              <a:rPr lang="en-GB" sz="1400" dirty="0"/>
              <a:t> </a:t>
            </a:r>
            <a:r>
              <a:rPr lang="en-GB" sz="1400" b="1" i="1" dirty="0">
                <a:solidFill>
                  <a:srgbClr val="7E3DE7"/>
                </a:solidFill>
              </a:rPr>
              <a:t>I will huff and puff and blow the house down! </a:t>
            </a:r>
            <a:r>
              <a:rPr lang="en-GB" sz="1400" dirty="0"/>
              <a:t>(Extract from ‘The Three Little Pigs’)</a:t>
            </a:r>
          </a:p>
        </p:txBody>
      </p:sp>
    </p:spTree>
    <p:extLst>
      <p:ext uri="{BB962C8B-B14F-4D97-AF65-F5344CB8AC3E}">
        <p14:creationId xmlns:p14="http://schemas.microsoft.com/office/powerpoint/2010/main" val="20053381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8B0FBA-FFA9-9A52-EB5E-BC15D18F05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C8AC3-99A6-B406-23F2-6F75066DFF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engage children</a:t>
            </a:r>
            <a:endParaRPr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D80DB5-51C8-92EC-F91C-102C2F03227D}"/>
              </a:ext>
            </a:extLst>
          </p:cNvPr>
          <p:cNvSpPr txBox="1"/>
          <p:nvPr/>
        </p:nvSpPr>
        <p:spPr>
          <a:xfrm>
            <a:off x="782198" y="2225407"/>
            <a:ext cx="7703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</a:rPr>
              <a:t>Effective learning begins with prior knowledge.</a:t>
            </a:r>
          </a:p>
        </p:txBody>
      </p:sp>
      <p:pic>
        <p:nvPicPr>
          <p:cNvPr id="1026" name="Picture 2" descr="My Fairytale Time The Three Billy Goats Gruff – Miles Kelly">
            <a:extLst>
              <a:ext uri="{FF2B5EF4-FFF2-40B4-BE49-F238E27FC236}">
                <a16:creationId xmlns:a16="http://schemas.microsoft.com/office/drawing/2014/main" id="{52C010EC-8653-408D-B386-69C1298E1C7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00" y="3032106"/>
            <a:ext cx="3563006" cy="3577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F3C6762-231A-EDE8-18AC-6CC4F5E2164B}"/>
              </a:ext>
            </a:extLst>
          </p:cNvPr>
          <p:cNvSpPr txBox="1"/>
          <p:nvPr/>
        </p:nvSpPr>
        <p:spPr>
          <a:xfrm>
            <a:off x="4279392" y="3099816"/>
            <a:ext cx="438980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Prior knowledge can be in different ways.</a:t>
            </a:r>
          </a:p>
          <a:p>
            <a:r>
              <a:rPr lang="en-GB" b="1" dirty="0"/>
              <a:t>Examples:</a:t>
            </a:r>
          </a:p>
          <a:p>
            <a:r>
              <a:rPr lang="en-GB" dirty="0"/>
              <a:t> - Provide the language (Naming the  </a:t>
            </a:r>
            <a:br>
              <a:rPr lang="en-GB" dirty="0"/>
            </a:br>
            <a:r>
              <a:rPr lang="en-GB" dirty="0"/>
              <a:t>    things they see in </a:t>
            </a:r>
          </a:p>
          <a:p>
            <a:pPr marL="285750" indent="-285750">
              <a:buFontTx/>
              <a:buChar char="-"/>
            </a:pPr>
            <a:r>
              <a:rPr lang="en-GB" dirty="0"/>
              <a:t>Familiar setting (probably the child read a book with a similar topic, or the child visited a similar place</a:t>
            </a:r>
          </a:p>
          <a:p>
            <a:pPr marL="285750" indent="-285750">
              <a:buFontTx/>
              <a:buChar char="-"/>
            </a:pPr>
            <a:r>
              <a:rPr lang="en-GB" dirty="0"/>
              <a:t>Other books by the same author</a:t>
            </a:r>
          </a:p>
          <a:p>
            <a:pPr marL="285750" indent="-285750">
              <a:buFontTx/>
              <a:buChar char="-"/>
            </a:pPr>
            <a:r>
              <a:rPr lang="en-GB" dirty="0"/>
              <a:t>etc.</a:t>
            </a:r>
          </a:p>
        </p:txBody>
      </p:sp>
    </p:spTree>
    <p:extLst>
      <p:ext uri="{BB962C8B-B14F-4D97-AF65-F5344CB8AC3E}">
        <p14:creationId xmlns:p14="http://schemas.microsoft.com/office/powerpoint/2010/main" val="28967284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271EED-5E09-24AA-4525-5588A2F021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DFA452-AD57-C828-6A8C-0DB4ABE9C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engage children</a:t>
            </a:r>
            <a:endParaRPr dirty="0"/>
          </a:p>
        </p:txBody>
      </p:sp>
      <p:pic>
        <p:nvPicPr>
          <p:cNvPr id="4098" name="Picture 2" descr="The Pied Piper of Hamelin : Morpurgo, Sir Michael, Clark, Emma Chichester:  Amazon.co.uk: Books">
            <a:extLst>
              <a:ext uri="{FF2B5EF4-FFF2-40B4-BE49-F238E27FC236}">
                <a16:creationId xmlns:a16="http://schemas.microsoft.com/office/drawing/2014/main" id="{9F92FE28-824E-18EB-224F-B2AB247490E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912" y="2254266"/>
            <a:ext cx="3503887" cy="4448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B76B5E0F-AFEF-8921-C6B3-2934FC8BB54B}"/>
              </a:ext>
            </a:extLst>
          </p:cNvPr>
          <p:cNvSpPr txBox="1">
            <a:spLocks/>
          </p:cNvSpPr>
          <p:nvPr/>
        </p:nvSpPr>
        <p:spPr bwMode="gray">
          <a:xfrm>
            <a:off x="4145399" y="2254266"/>
            <a:ext cx="4239649" cy="20357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1800" dirty="0">
                <a:solidFill>
                  <a:schemeClr val="tx1"/>
                </a:solidFill>
              </a:rPr>
              <a:t>Look at this cover illustration.</a:t>
            </a:r>
          </a:p>
          <a:p>
            <a:pPr marL="285750" indent="-285750">
              <a:buFontTx/>
              <a:buChar char="-"/>
            </a:pPr>
            <a:r>
              <a:rPr lang="en-GB" sz="1800" dirty="0">
                <a:solidFill>
                  <a:schemeClr val="tx1"/>
                </a:solidFill>
              </a:rPr>
              <a:t>How could you use talk to get your child hooked in this book?</a:t>
            </a:r>
          </a:p>
          <a:p>
            <a:pPr marL="285750" indent="-285750">
              <a:buFontTx/>
              <a:buChar char="-"/>
            </a:pPr>
            <a:r>
              <a:rPr lang="en-GB" sz="1800" dirty="0">
                <a:solidFill>
                  <a:schemeClr val="tx1"/>
                </a:solidFill>
              </a:rPr>
              <a:t>What questions could you ask?</a:t>
            </a:r>
          </a:p>
        </p:txBody>
      </p:sp>
    </p:spTree>
    <p:extLst>
      <p:ext uri="{BB962C8B-B14F-4D97-AF65-F5344CB8AC3E}">
        <p14:creationId xmlns:p14="http://schemas.microsoft.com/office/powerpoint/2010/main" val="14205179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A164D7-9B48-795A-8A63-1446554723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8869F-3FA9-B010-6A48-1B2840B00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engage children</a:t>
            </a:r>
            <a:endParaRPr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429EF3-02AF-75DC-BCCA-1215F58B81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774" y="2092593"/>
            <a:ext cx="8213517" cy="4120920"/>
          </a:xfrm>
        </p:spPr>
        <p:txBody>
          <a:bodyPr>
            <a:normAutofit/>
          </a:bodyPr>
          <a:lstStyle/>
          <a:p>
            <a:pPr fontAlgn="base"/>
            <a:r>
              <a:rPr lang="en-GB" b="1" dirty="0"/>
              <a:t>Example prompts:</a:t>
            </a:r>
            <a:endParaRPr lang="en-GB" dirty="0"/>
          </a:p>
          <a:p>
            <a:pPr lvl="0" fontAlgn="base"/>
            <a:r>
              <a:rPr lang="en-GB" b="1" dirty="0"/>
              <a:t>Before reading – spark curiosity:</a:t>
            </a:r>
            <a:endParaRPr lang="en-GB" dirty="0"/>
          </a:p>
          <a:p>
            <a:pPr lvl="1" fontAlgn="base"/>
            <a:r>
              <a:rPr lang="en-GB" sz="1800" dirty="0"/>
              <a:t>KS1: “Who do you think this story is about?”</a:t>
            </a:r>
          </a:p>
          <a:p>
            <a:pPr lvl="1" fontAlgn="base"/>
            <a:r>
              <a:rPr lang="en-GB" sz="1800" dirty="0"/>
              <a:t>KS2: “What clues can you see about the plot?”</a:t>
            </a:r>
          </a:p>
          <a:p>
            <a:pPr lvl="0" fontAlgn="base"/>
            <a:r>
              <a:rPr lang="en-GB" b="1" dirty="0"/>
              <a:t>During reading – deepen understanding:</a:t>
            </a:r>
            <a:endParaRPr lang="en-GB" dirty="0"/>
          </a:p>
          <a:p>
            <a:pPr lvl="1" fontAlgn="base"/>
            <a:r>
              <a:rPr lang="en-GB" sz="1800" dirty="0"/>
              <a:t>KS1: “Why do you think they did that?”</a:t>
            </a:r>
          </a:p>
          <a:p>
            <a:pPr lvl="1" fontAlgn="base"/>
            <a:r>
              <a:rPr lang="en-GB" sz="1800" dirty="0"/>
              <a:t>KS2: “What might this tell us about the character?”</a:t>
            </a:r>
          </a:p>
          <a:p>
            <a:pPr lvl="0" fontAlgn="base"/>
            <a:r>
              <a:rPr lang="en-GB" b="1" dirty="0"/>
              <a:t>After reading – reflect and connect:</a:t>
            </a:r>
            <a:endParaRPr lang="en-GB" dirty="0"/>
          </a:p>
          <a:p>
            <a:pPr lvl="1" fontAlgn="base"/>
            <a:r>
              <a:rPr lang="en-GB" sz="1800" dirty="0"/>
              <a:t>KS1: “What surprised you?”</a:t>
            </a:r>
          </a:p>
          <a:p>
            <a:pPr lvl="1" fontAlgn="base"/>
            <a:r>
              <a:rPr lang="en-GB" sz="1800" dirty="0"/>
              <a:t>KS2: “What message do you think the author wanted us to learn?”</a:t>
            </a:r>
          </a:p>
          <a:p>
            <a:endParaRPr lang="en-GB" dirty="0"/>
          </a:p>
        </p:txBody>
      </p:sp>
      <p:pic>
        <p:nvPicPr>
          <p:cNvPr id="5" name="Picture 2" descr="The Pied Piper of Hamelin : Morpurgo, Sir Michael, Clark, Emma Chichester:  Amazon.co.uk: Books">
            <a:extLst>
              <a:ext uri="{FF2B5EF4-FFF2-40B4-BE49-F238E27FC236}">
                <a16:creationId xmlns:a16="http://schemas.microsoft.com/office/drawing/2014/main" id="{C8E682D2-8400-E3C5-E134-F741216EA8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969" y="55084"/>
            <a:ext cx="2522635" cy="3202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73491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C45C86-7ED0-20B4-B6E9-3178156654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6D2776-93FC-648E-7C23-CDDA86F544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you support a ‘Love of Reading’?</a:t>
            </a:r>
            <a:endParaRPr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732158-C948-62DB-5256-E17B387011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4382" y="2489200"/>
            <a:ext cx="7703546" cy="42956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Supporting a Love of Reading</a:t>
            </a:r>
            <a:endParaRPr lang="en-GB" dirty="0"/>
          </a:p>
          <a:p>
            <a:r>
              <a:rPr lang="en-GB" sz="2600" b="1" dirty="0"/>
              <a:t>To nurture a child’s reading habit: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400" dirty="0"/>
              <a:t>This means </a:t>
            </a:r>
            <a:r>
              <a:rPr lang="en-GB" sz="2400" b="1" dirty="0"/>
              <a:t>creating an environment and routine that encourages them to enjoy reading, explore books willingly, and develop a lifelong love for learning through stories and information</a:t>
            </a:r>
            <a:r>
              <a:rPr lang="en-GB" sz="2400" dirty="0"/>
              <a:t>.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400" dirty="0"/>
              <a:t>It's less about forcing reading, and more about building curiosity, joy, and confidence in reading.</a:t>
            </a:r>
          </a:p>
          <a:p>
            <a:endParaRPr lang="en-GB" dirty="0"/>
          </a:p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670504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E8AB7D-1566-54F5-E948-ABA681C344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43CBE-96C4-A970-C5ED-839156F23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you support a ‘Love of Reading’?</a:t>
            </a:r>
            <a:endParaRPr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507BB-4F4A-86C5-15EA-C8B272B118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43" y="2334964"/>
            <a:ext cx="8108415" cy="42956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Supporting a Love of Reading</a:t>
            </a:r>
            <a:endParaRPr lang="en-GB" dirty="0"/>
          </a:p>
          <a:p>
            <a:r>
              <a:rPr lang="en-GB" sz="2600" b="1" dirty="0"/>
              <a:t>To nurture a child’s reading habit:</a:t>
            </a:r>
          </a:p>
          <a:p>
            <a:pPr lvl="0">
              <a:buFont typeface="Courier New" panose="02070309020205020404" pitchFamily="49" charset="0"/>
              <a:buChar char="o"/>
            </a:pPr>
            <a:r>
              <a:rPr lang="en-GB" sz="2000" b="1" dirty="0"/>
              <a:t>Encourage interest</a:t>
            </a:r>
            <a:r>
              <a:rPr lang="en-GB" sz="2000" dirty="0"/>
              <a:t> rather than pressure results.</a:t>
            </a:r>
          </a:p>
          <a:p>
            <a:pPr lvl="0">
              <a:buFont typeface="Courier New" panose="02070309020205020404" pitchFamily="49" charset="0"/>
              <a:buChar char="o"/>
            </a:pPr>
            <a:r>
              <a:rPr lang="en-GB" sz="2000" dirty="0" err="1"/>
              <a:t>Eg.</a:t>
            </a:r>
            <a:r>
              <a:rPr lang="en-GB" sz="2000" dirty="0"/>
              <a:t> Show interest in their home readers (</a:t>
            </a:r>
            <a:r>
              <a:rPr lang="en-GB" sz="2000" i="1" dirty="0">
                <a:solidFill>
                  <a:srgbClr val="7E3DE7"/>
                </a:solidFill>
              </a:rPr>
              <a:t>Draw child’s attention to the cover illustration and start talking about what captivates you. Start thinking aloud about what the book could be about, …)</a:t>
            </a:r>
          </a:p>
          <a:p>
            <a:pPr lvl="0">
              <a:buFont typeface="Courier New" panose="02070309020205020404" pitchFamily="49" charset="0"/>
              <a:buChar char="o"/>
            </a:pPr>
            <a:endParaRPr lang="en-GB" sz="2000" i="1" dirty="0">
              <a:solidFill>
                <a:srgbClr val="7E3DE7"/>
              </a:solidFill>
            </a:endParaRPr>
          </a:p>
          <a:p>
            <a:pPr lvl="0">
              <a:buFont typeface="Courier New" panose="02070309020205020404" pitchFamily="49" charset="0"/>
              <a:buChar char="o"/>
            </a:pPr>
            <a:r>
              <a:rPr lang="en-GB" sz="2000" b="1" dirty="0"/>
              <a:t>Model reading</a:t>
            </a:r>
            <a:r>
              <a:rPr lang="en-GB" sz="2000" dirty="0"/>
              <a:t> so they see it as a normal, enjoyable activity.</a:t>
            </a:r>
          </a:p>
          <a:p>
            <a:pPr lvl="0">
              <a:buFont typeface="Courier New" panose="02070309020205020404" pitchFamily="49" charset="0"/>
              <a:buChar char="o"/>
            </a:pPr>
            <a:r>
              <a:rPr lang="en-GB" sz="2000" dirty="0"/>
              <a:t>(Get in role as characters: change voice and expressions, use punctuations effectively to get meaning across, …)</a:t>
            </a:r>
          </a:p>
          <a:p>
            <a:endParaRPr lang="en-GB" dirty="0"/>
          </a:p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550684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CDE499-0CBA-062B-FA6F-AF2F270C5A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639DF-51ED-4C3F-9A4B-2E6A6E89F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you support a ‘Love of Reading’?</a:t>
            </a:r>
            <a:endParaRPr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5AB79-A9A5-A5FA-BC81-28C2EF012E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742" y="2202761"/>
            <a:ext cx="8083186" cy="4295648"/>
          </a:xfrm>
        </p:spPr>
        <p:txBody>
          <a:bodyPr>
            <a:normAutofit/>
          </a:bodyPr>
          <a:lstStyle/>
          <a:p>
            <a:r>
              <a:rPr lang="en-GB" sz="2600" b="1" dirty="0"/>
              <a:t>To nurture a child’s reading habit:</a:t>
            </a:r>
          </a:p>
          <a:p>
            <a:pPr lvl="0">
              <a:buFont typeface="Courier New" panose="02070309020205020404" pitchFamily="49" charset="0"/>
              <a:buChar char="o"/>
            </a:pPr>
            <a:r>
              <a:rPr lang="en-GB" b="1" dirty="0"/>
              <a:t>Support them at their pace</a:t>
            </a:r>
            <a:r>
              <a:rPr lang="en-GB" dirty="0"/>
              <a:t>, without making reading feel like a test.</a:t>
            </a:r>
          </a:p>
          <a:p>
            <a:pPr lvl="0">
              <a:buFont typeface="Courier New" panose="02070309020205020404" pitchFamily="49" charset="0"/>
              <a:buChar char="o"/>
            </a:pPr>
            <a:r>
              <a:rPr lang="en-GB" dirty="0"/>
              <a:t>-  If your child isn’t a fluent reader, if possible, read the text aloud to the child at first</a:t>
            </a:r>
          </a:p>
          <a:p>
            <a:pPr lvl="0">
              <a:buFont typeface="Courier New" panose="02070309020205020404" pitchFamily="49" charset="0"/>
              <a:buChar char="o"/>
            </a:pPr>
            <a:r>
              <a:rPr lang="en-GB" b="1" i="1" dirty="0">
                <a:solidFill>
                  <a:srgbClr val="FF0000"/>
                </a:solidFill>
              </a:rPr>
              <a:t>- It is OK to read a page/book/story multiple times.</a:t>
            </a:r>
          </a:p>
          <a:p>
            <a:pPr lvl="0"/>
            <a:r>
              <a:rPr lang="en-GB" b="1" dirty="0"/>
              <a:t>Help them associate reading with comfort, imagination, bonding, and fun.</a:t>
            </a:r>
          </a:p>
          <a:p>
            <a:pPr lvl="0">
              <a:buFont typeface="Courier New" panose="02070309020205020404" pitchFamily="49" charset="0"/>
              <a:buChar char="o"/>
            </a:pPr>
            <a:r>
              <a:rPr lang="en-GB" i="1" dirty="0">
                <a:solidFill>
                  <a:srgbClr val="0070C0"/>
                </a:solidFill>
              </a:rPr>
              <a:t>(If I was to be one of the story characters I would be …. Because …. Who would you like to be? I wonder what would happen if the story should continue? Would …. ?)</a:t>
            </a:r>
          </a:p>
          <a:p>
            <a:endParaRPr lang="en-GB" dirty="0"/>
          </a:p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852616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C69F50-AF54-5184-2169-A1619533FE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CAC0E0-2BEE-420D-33CD-B1DF50D4B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you support a ‘Love of Reading’?</a:t>
            </a:r>
            <a:endParaRPr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FF556D-01B1-D90D-8D84-26AC10FC7D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742" y="2202761"/>
            <a:ext cx="8083186" cy="4295648"/>
          </a:xfrm>
        </p:spPr>
        <p:txBody>
          <a:bodyPr>
            <a:normAutofit/>
          </a:bodyPr>
          <a:lstStyle/>
          <a:p>
            <a:r>
              <a:rPr lang="en-GB" sz="2600" b="1" dirty="0"/>
              <a:t>To nurture a child’s reading habit:</a:t>
            </a:r>
          </a:p>
          <a:p>
            <a:pPr lvl="0"/>
            <a:r>
              <a:rPr lang="en-GB" sz="2400" dirty="0"/>
              <a:t>Provide access to a range of books so they can </a:t>
            </a:r>
            <a:r>
              <a:rPr lang="en-GB" sz="2400" b="1" dirty="0"/>
              <a:t>discover what they enjoy.</a:t>
            </a:r>
          </a:p>
          <a:p>
            <a:pPr lvl="0">
              <a:buFont typeface="Courier New" panose="02070309020205020404" pitchFamily="49" charset="0"/>
              <a:buChar char="o"/>
            </a:pPr>
            <a:r>
              <a:rPr lang="en-GB" sz="2400" b="1" dirty="0"/>
              <a:t>(</a:t>
            </a:r>
            <a:r>
              <a:rPr lang="en-GB" sz="2400" b="1" i="1" dirty="0">
                <a:solidFill>
                  <a:srgbClr val="0062AC"/>
                </a:solidFill>
              </a:rPr>
              <a:t>fiction, comics, nonfiction/fact books, poetry, …)</a:t>
            </a:r>
          </a:p>
          <a:p>
            <a:pPr lvl="0">
              <a:buFont typeface="Courier New" panose="02070309020205020404" pitchFamily="49" charset="0"/>
              <a:buChar char="o"/>
            </a:pPr>
            <a:endParaRPr lang="en-GB" sz="2400" b="1" i="1" dirty="0">
              <a:solidFill>
                <a:srgbClr val="0062AC"/>
              </a:solidFill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en-GB" sz="2400" dirty="0"/>
              <a:t>Share stories together, even as they get older</a:t>
            </a:r>
          </a:p>
          <a:p>
            <a:pPr marL="0" lvl="0" indent="0">
              <a:buNone/>
            </a:pPr>
            <a:r>
              <a:rPr lang="en-GB" sz="2400" dirty="0"/>
              <a:t>-   Read together daily, e.g., bedtime stories.</a:t>
            </a:r>
          </a:p>
          <a:p>
            <a:pPr marL="0" lvl="0" indent="0">
              <a:buNone/>
            </a:pPr>
            <a:r>
              <a:rPr lang="en-GB" sz="2400" dirty="0"/>
              <a:t>-   Make reading a calm, positive part of the day.</a:t>
            </a:r>
          </a:p>
          <a:p>
            <a:pPr>
              <a:buFont typeface="Courier New" panose="02070309020205020404" pitchFamily="49" charset="0"/>
              <a:buChar char="o"/>
            </a:pPr>
            <a:endParaRPr lang="en-GB" sz="2400" dirty="0"/>
          </a:p>
          <a:p>
            <a:pPr lvl="0">
              <a:buFont typeface="Courier New" panose="02070309020205020404" pitchFamily="49" charset="0"/>
              <a:buChar char="o"/>
            </a:pPr>
            <a:endParaRPr lang="en-GB" sz="2400" b="1" i="1" dirty="0">
              <a:solidFill>
                <a:srgbClr val="0062AC"/>
              </a:solidFill>
            </a:endParaRPr>
          </a:p>
          <a:p>
            <a:endParaRPr lang="en-GB" dirty="0"/>
          </a:p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775226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C3EC9C-004F-ABE3-E974-C017383AB6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A9AD94-AE95-D09A-13E7-C4E81C12B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you support a ‘Love of Reading’?</a:t>
            </a:r>
            <a:endParaRPr dirty="0"/>
          </a:p>
        </p:txBody>
      </p:sp>
      <p:pic>
        <p:nvPicPr>
          <p:cNvPr id="1026" name="Picture 2" descr="School Library Genre Stickers | 100 Count | UK | Ubuy">
            <a:extLst>
              <a:ext uri="{FF2B5EF4-FFF2-40B4-BE49-F238E27FC236}">
                <a16:creationId xmlns:a16="http://schemas.microsoft.com/office/drawing/2014/main" id="{D083310F-DB55-472C-0B91-C46265F3E30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897" y="1940559"/>
            <a:ext cx="5015487" cy="4638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0468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6DFE58-2342-3805-CCBF-7B8900EF6F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CFF6B5-B5A2-86BC-009B-223B84240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you support a ‘Love of Reading’?</a:t>
            </a:r>
            <a:endParaRPr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65FBAF-FDE2-5D74-BE07-1B34F1EEE1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227" y="2092593"/>
            <a:ext cx="7703546" cy="4295648"/>
          </a:xfrm>
        </p:spPr>
        <p:txBody>
          <a:bodyPr>
            <a:normAutofit/>
          </a:bodyPr>
          <a:lstStyle/>
          <a:p>
            <a:pPr lvl="0"/>
            <a:r>
              <a:rPr lang="en-GB" sz="2400" dirty="0"/>
              <a:t>Visit libraries or book fairs together.</a:t>
            </a:r>
          </a:p>
          <a:p>
            <a:pPr lvl="0"/>
            <a:r>
              <a:rPr lang="en-GB" sz="2400" dirty="0"/>
              <a:t>Include books in play spaces (e.g., baskets on the floor, colourful shelves).</a:t>
            </a:r>
          </a:p>
          <a:p>
            <a:pPr lvl="0"/>
            <a:r>
              <a:rPr lang="en-GB" sz="2000" dirty="0"/>
              <a:t>Read signs in the street, menus, labels and instructions.</a:t>
            </a:r>
          </a:p>
          <a:p>
            <a:pPr lvl="0"/>
            <a:endParaRPr lang="en-GB" sz="2000" dirty="0"/>
          </a:p>
          <a:p>
            <a:pPr marL="0" indent="0">
              <a:buNone/>
            </a:pPr>
            <a:r>
              <a:rPr lang="en-GB" sz="2000" b="1" dirty="0"/>
              <a:t> </a:t>
            </a:r>
            <a:r>
              <a:rPr lang="en-GB" sz="2000" b="1" dirty="0">
                <a:solidFill>
                  <a:srgbClr val="FF0000"/>
                </a:solidFill>
              </a:rPr>
              <a:t>Incorporate technology positively</a:t>
            </a:r>
            <a:endParaRPr lang="en-GB" sz="2000" dirty="0">
              <a:solidFill>
                <a:srgbClr val="FF0000"/>
              </a:solidFill>
            </a:endParaRPr>
          </a:p>
          <a:p>
            <a:pPr marL="0" lvl="0" indent="0">
              <a:buNone/>
            </a:pPr>
            <a:r>
              <a:rPr lang="en-GB" sz="2000" dirty="0"/>
              <a:t>-    Audiobooks and e-books can be brilliant, especially for reluctant readers.</a:t>
            </a:r>
          </a:p>
          <a:p>
            <a:pPr lvl="0">
              <a:buFontTx/>
              <a:buChar char="-"/>
            </a:pPr>
            <a:r>
              <a:rPr lang="en-GB" sz="2000" dirty="0"/>
              <a:t>Pair listening with physical books to build confidence.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b="1" dirty="0">
                <a:solidFill>
                  <a:srgbClr val="09A714"/>
                </a:solidFill>
              </a:rPr>
              <a:t>Celebrate effort — not perfection.</a:t>
            </a:r>
          </a:p>
          <a:p>
            <a:pPr lvl="0">
              <a:buFontTx/>
              <a:buChar char="-"/>
            </a:pPr>
            <a:endParaRPr lang="en-GB" dirty="0"/>
          </a:p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487904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90455F-0B4C-8EC0-8877-FE6C3D463C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B8D5C2-45AD-BD07-305A-FFF9578347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Getting Involved at Home</a:t>
            </a:r>
            <a:endParaRPr dirty="0"/>
          </a:p>
        </p:txBody>
      </p:sp>
      <p:pic>
        <p:nvPicPr>
          <p:cNvPr id="2050" name="Picture 2" descr="The BFG (Colour Edition) : Dahl, Roald, Blake, Quentin: Amazon.co.uk: Books">
            <a:extLst>
              <a:ext uri="{FF2B5EF4-FFF2-40B4-BE49-F238E27FC236}">
                <a16:creationId xmlns:a16="http://schemas.microsoft.com/office/drawing/2014/main" id="{B23FAD65-C7DB-37C3-DAAD-0F50279F8C4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20" y="1929511"/>
            <a:ext cx="3488912" cy="471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A728DB8C-3678-1351-1764-8A5334C1BAF1}"/>
              </a:ext>
            </a:extLst>
          </p:cNvPr>
          <p:cNvSpPr txBox="1">
            <a:spLocks/>
          </p:cNvSpPr>
          <p:nvPr/>
        </p:nvSpPr>
        <p:spPr bwMode="gray">
          <a:xfrm>
            <a:off x="4169664" y="2515106"/>
            <a:ext cx="4549616" cy="20660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9297A8C-E61D-0F6F-78C9-BF825F4A5919}"/>
              </a:ext>
            </a:extLst>
          </p:cNvPr>
          <p:cNvSpPr txBox="1">
            <a:spLocks/>
          </p:cNvSpPr>
          <p:nvPr/>
        </p:nvSpPr>
        <p:spPr bwMode="gray">
          <a:xfrm>
            <a:off x="4169664" y="3923282"/>
            <a:ext cx="4549616" cy="9047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1800" dirty="0">
                <a:solidFill>
                  <a:schemeClr val="accent5">
                    <a:lumMod val="75000"/>
                  </a:schemeClr>
                </a:solidFill>
              </a:rPr>
              <a:t>Here is the focus reading and writing text for year 3s this term.</a:t>
            </a:r>
          </a:p>
          <a:p>
            <a:r>
              <a:rPr lang="en-GB" sz="1800" dirty="0">
                <a:solidFill>
                  <a:schemeClr val="accent5">
                    <a:lumMod val="75000"/>
                  </a:schemeClr>
                </a:solidFill>
              </a:rPr>
              <a:t>The captivating plot, the humour and the unique vocabulary make this book very entertaining.</a:t>
            </a:r>
          </a:p>
          <a:p>
            <a:r>
              <a:rPr lang="en-GB" sz="1800" dirty="0">
                <a:solidFill>
                  <a:schemeClr val="tx1"/>
                </a:solidFill>
              </a:rPr>
              <a:t> </a:t>
            </a:r>
          </a:p>
          <a:p>
            <a:r>
              <a:rPr lang="en-GB" sz="1800" dirty="0">
                <a:solidFill>
                  <a:schemeClr val="tx1"/>
                </a:solidFill>
              </a:rPr>
              <a:t>- Think about how you can get your child excited about this book.</a:t>
            </a:r>
          </a:p>
          <a:p>
            <a:pPr marL="285750" indent="-285750">
              <a:buFontTx/>
              <a:buChar char="-"/>
            </a:pPr>
            <a:r>
              <a:rPr lang="en-GB" sz="1800" dirty="0">
                <a:solidFill>
                  <a:schemeClr val="tx1"/>
                </a:solidFill>
              </a:rPr>
              <a:t>What conversations can you have?</a:t>
            </a:r>
          </a:p>
          <a:p>
            <a:pPr marL="285750" indent="-285750">
              <a:buFontTx/>
              <a:buChar char="-"/>
            </a:pPr>
            <a:r>
              <a:rPr lang="en-GB" sz="1800" dirty="0">
                <a:solidFill>
                  <a:schemeClr val="tx1"/>
                </a:solidFill>
              </a:rPr>
              <a:t>What questions can you ask?</a:t>
            </a:r>
          </a:p>
          <a:p>
            <a:pPr marL="285750" indent="-285750">
              <a:buFontTx/>
              <a:buChar char="-"/>
            </a:pPr>
            <a:r>
              <a:rPr lang="en-GB" sz="1800" dirty="0">
                <a:solidFill>
                  <a:schemeClr val="tx1"/>
                </a:solidFill>
              </a:rPr>
              <a:t>How can you help your child to relate any one aspect of this story to real life situations, including making the right choices?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6930774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EBAF62-941D-21E4-092E-47940BE634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EF4FD-741E-9DE4-7208-4E474360D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 </a:t>
            </a:r>
          </a:p>
        </p:txBody>
      </p:sp>
      <p:pic>
        <p:nvPicPr>
          <p:cNvPr id="5" name="Content Placeholder 4" descr="A group of purple question marks&#10;&#10;AI-generated content may be incorrect.">
            <a:extLst>
              <a:ext uri="{FF2B5EF4-FFF2-40B4-BE49-F238E27FC236}">
                <a16:creationId xmlns:a16="http://schemas.microsoft.com/office/drawing/2014/main" id="{552CD636-2C42-DF92-04D8-C071B565E5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790069" y="2489200"/>
            <a:ext cx="3563862" cy="3530600"/>
          </a:xfrm>
        </p:spPr>
      </p:pic>
    </p:spTree>
    <p:extLst>
      <p:ext uri="{BB962C8B-B14F-4D97-AF65-F5344CB8AC3E}">
        <p14:creationId xmlns:p14="http://schemas.microsoft.com/office/powerpoint/2010/main" val="13263424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3317A21930B944AB931563732F6E7F2" ma:contentTypeVersion="12" ma:contentTypeDescription="Create a new document." ma:contentTypeScope="" ma:versionID="e4663d6bbb9ab439a8d208584ed03fca">
  <xsd:schema xmlns:xsd="http://www.w3.org/2001/XMLSchema" xmlns:xs="http://www.w3.org/2001/XMLSchema" xmlns:p="http://schemas.microsoft.com/office/2006/metadata/properties" xmlns:ns2="1398811c-8e47-40c7-8f22-2629b2309add" targetNamespace="http://schemas.microsoft.com/office/2006/metadata/properties" ma:root="true" ma:fieldsID="1254aa54cd023287d92a02b7006892f4" ns2:_="">
    <xsd:import namespace="1398811c-8e47-40c7-8f22-2629b2309ad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98811c-8e47-40c7-8f22-2629b2309ad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7935a9ad-3760-4f4f-97eb-0126d24323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398811c-8e47-40c7-8f22-2629b2309add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F26DA0F-F224-41EC-A276-D835822DCC3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398811c-8e47-40c7-8f22-2629b2309ad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784AB19-CA8C-4DE5-9439-4AC98013D76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D4CD2F6-ABBD-460B-AF2C-C9A950FD8F08}">
  <ds:schemaRefs>
    <ds:schemaRef ds:uri="http://schemas.microsoft.com/office/2006/metadata/properties"/>
    <ds:schemaRef ds:uri="http://schemas.microsoft.com/office/infopath/2007/PartnerControls"/>
    <ds:schemaRef ds:uri="1398811c-8e47-40c7-8f22-2629b2309ad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6510</TotalTime>
  <Words>1367</Words>
  <Application>Microsoft Office PowerPoint</Application>
  <PresentationFormat>On-screen Show (4:3)</PresentationFormat>
  <Paragraphs>146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Aptos</vt:lpstr>
      <vt:lpstr>Arial</vt:lpstr>
      <vt:lpstr>Cavolini</vt:lpstr>
      <vt:lpstr>Century Gothic</vt:lpstr>
      <vt:lpstr>Courier New</vt:lpstr>
      <vt:lpstr>Wingdings</vt:lpstr>
      <vt:lpstr>Wingdings 3</vt:lpstr>
      <vt:lpstr>Ion Boardroom</vt:lpstr>
      <vt:lpstr>PowerPoint Presentation</vt:lpstr>
      <vt:lpstr>Members of staff</vt:lpstr>
      <vt:lpstr>Welcome</vt:lpstr>
      <vt:lpstr>Reading for Pleasure – Why It Matters</vt:lpstr>
      <vt:lpstr>Reading for Pleasure – Why It Matters</vt:lpstr>
      <vt:lpstr>Reading for Pleasure – Why It Matters</vt:lpstr>
      <vt:lpstr>Reading for Pleasure – Why It Matters</vt:lpstr>
      <vt:lpstr>Reading for Pleasure – Why It Matters</vt:lpstr>
      <vt:lpstr>Reading for Pleasure – Why It Matters</vt:lpstr>
      <vt:lpstr>The Importance of ‘TALK’</vt:lpstr>
      <vt:lpstr>How to engage children</vt:lpstr>
      <vt:lpstr>How to engage children</vt:lpstr>
      <vt:lpstr>How to engage children</vt:lpstr>
      <vt:lpstr>How to engage children</vt:lpstr>
      <vt:lpstr>How can you support a ‘Love of Reading’?</vt:lpstr>
      <vt:lpstr>How can you support a ‘Love of Reading’?</vt:lpstr>
      <vt:lpstr>How can you support a ‘Love of Reading’?</vt:lpstr>
      <vt:lpstr>How can you support a ‘Love of Reading’?</vt:lpstr>
      <vt:lpstr>How can you support a ‘Love of Reading’?</vt:lpstr>
      <vt:lpstr>How can you support a ‘Love of Reading’?</vt:lpstr>
      <vt:lpstr>Getting Involved at Home</vt:lpstr>
      <vt:lpstr>Any questions? 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Khatira Sharifee</dc:creator>
  <cp:keywords/>
  <dc:description>generated using python-pptx</dc:description>
  <cp:lastModifiedBy>Andrea Powell-Green</cp:lastModifiedBy>
  <cp:revision>40</cp:revision>
  <dcterms:created xsi:type="dcterms:W3CDTF">2013-01-27T09:14:16Z</dcterms:created>
  <dcterms:modified xsi:type="dcterms:W3CDTF">2025-11-13T16:29:03Z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0x010100C3317A21930B944AB931563732F6E7F2</vt:lpwstr>
  </property>
  <property fmtid="{D5CDD505-2E9C-101B-9397-08002B2CF9AE}" pid="3" name="MediaServiceImageTags">
    <vt:lpwstr/>
  </property>
</Properties>
</file>