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Glacial Indifference" panose="020B0604020202020204" charset="0"/>
      <p:regular r:id="rId16"/>
    </p:embeddedFont>
    <p:embeddedFont>
      <p:font typeface="Glacial Indifference Bold" panose="020B0604020202020204" charset="0"/>
      <p:regular r:id="rId17"/>
    </p:embeddedFont>
    <p:embeddedFont>
      <p:font typeface="Glacial Indifference Italics" panose="020B0604020202020204" charset="0"/>
      <p:regular r:id="rId18"/>
    </p:embeddedFont>
    <p:embeddedFont>
      <p:font typeface="Scripter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6" d="100"/>
          <a:sy n="66" d="100"/>
        </p:scale>
        <p:origin x="132" y="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sv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0964" y="5340202"/>
            <a:ext cx="17574077" cy="5623705"/>
          </a:xfrm>
          <a:custGeom>
            <a:avLst/>
            <a:gdLst/>
            <a:ahLst/>
            <a:cxnLst/>
            <a:rect l="l" t="t" r="r" b="b"/>
            <a:pathLst>
              <a:path w="17574077" h="5623705">
                <a:moveTo>
                  <a:pt x="0" y="0"/>
                </a:moveTo>
                <a:lnTo>
                  <a:pt x="17574076" y="0"/>
                </a:lnTo>
                <a:lnTo>
                  <a:pt x="17574076" y="5623705"/>
                </a:lnTo>
                <a:lnTo>
                  <a:pt x="0" y="56237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3335884" y="4070416"/>
            <a:ext cx="11264236" cy="1269787"/>
          </a:xfrm>
          <a:custGeom>
            <a:avLst/>
            <a:gdLst/>
            <a:ahLst/>
            <a:cxnLst/>
            <a:rect l="l" t="t" r="r" b="b"/>
            <a:pathLst>
              <a:path w="11264236" h="1269787">
                <a:moveTo>
                  <a:pt x="0" y="0"/>
                </a:moveTo>
                <a:lnTo>
                  <a:pt x="11264236" y="0"/>
                </a:lnTo>
                <a:lnTo>
                  <a:pt x="11264236" y="1269786"/>
                </a:lnTo>
                <a:lnTo>
                  <a:pt x="0" y="12697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92404" y="66320"/>
            <a:ext cx="17262636" cy="3371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159"/>
              </a:lnSpc>
            </a:pPr>
            <a:r>
              <a:rPr lang="en-US" sz="9399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Welcome to Year 1‘s </a:t>
            </a:r>
          </a:p>
          <a:p>
            <a:pPr algn="ctr">
              <a:lnSpc>
                <a:spcPts val="13159"/>
              </a:lnSpc>
            </a:pPr>
            <a:r>
              <a:rPr lang="en-US" sz="9399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Reading Workshop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52702" y="4263666"/>
            <a:ext cx="16230600" cy="788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39"/>
              </a:lnSpc>
            </a:pPr>
            <a:r>
              <a:rPr lang="en-US" sz="45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Helping children to build a love for reading.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16337">
            <a:off x="10632481" y="3337877"/>
            <a:ext cx="7049099" cy="5066540"/>
          </a:xfrm>
          <a:custGeom>
            <a:avLst/>
            <a:gdLst/>
            <a:ahLst/>
            <a:cxnLst/>
            <a:rect l="l" t="t" r="r" b="b"/>
            <a:pathLst>
              <a:path w="7049099" h="5066540">
                <a:moveTo>
                  <a:pt x="0" y="0"/>
                </a:moveTo>
                <a:lnTo>
                  <a:pt x="7049099" y="0"/>
                </a:lnTo>
                <a:lnTo>
                  <a:pt x="7049099" y="5066540"/>
                </a:lnTo>
                <a:lnTo>
                  <a:pt x="0" y="50665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171116" y="1625312"/>
            <a:ext cx="9169826" cy="1667241"/>
          </a:xfrm>
          <a:custGeom>
            <a:avLst/>
            <a:gdLst/>
            <a:ahLst/>
            <a:cxnLst/>
            <a:rect l="l" t="t" r="r" b="b"/>
            <a:pathLst>
              <a:path w="9169826" h="1667241">
                <a:moveTo>
                  <a:pt x="0" y="0"/>
                </a:moveTo>
                <a:lnTo>
                  <a:pt x="9169825" y="0"/>
                </a:lnTo>
                <a:lnTo>
                  <a:pt x="9169825" y="1667241"/>
                </a:lnTo>
                <a:lnTo>
                  <a:pt x="0" y="16672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3154789" y="-304800"/>
            <a:ext cx="12606422" cy="19301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57"/>
              </a:lnSpc>
            </a:pPr>
            <a:r>
              <a:rPr lang="en-US" sz="10683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Introduction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98379" y="1883055"/>
            <a:ext cx="8115300" cy="10566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9"/>
              </a:lnSpc>
            </a:pPr>
            <a:r>
              <a:rPr lang="en-US" sz="4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Reading is one of the most powerful ways to connect with your child.</a:t>
            </a:r>
          </a:p>
        </p:txBody>
      </p:sp>
      <p:sp>
        <p:nvSpPr>
          <p:cNvPr id="6" name="Freeform 6"/>
          <p:cNvSpPr/>
          <p:nvPr/>
        </p:nvSpPr>
        <p:spPr>
          <a:xfrm>
            <a:off x="1171116" y="3417501"/>
            <a:ext cx="9169826" cy="1667241"/>
          </a:xfrm>
          <a:custGeom>
            <a:avLst/>
            <a:gdLst/>
            <a:ahLst/>
            <a:cxnLst/>
            <a:rect l="l" t="t" r="r" b="b"/>
            <a:pathLst>
              <a:path w="9169826" h="1667241">
                <a:moveTo>
                  <a:pt x="0" y="0"/>
                </a:moveTo>
                <a:lnTo>
                  <a:pt x="9169825" y="0"/>
                </a:lnTo>
                <a:lnTo>
                  <a:pt x="9169825" y="1667241"/>
                </a:lnTo>
                <a:lnTo>
                  <a:pt x="0" y="16672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171116" y="6932958"/>
            <a:ext cx="9169826" cy="1667241"/>
          </a:xfrm>
          <a:custGeom>
            <a:avLst/>
            <a:gdLst/>
            <a:ahLst/>
            <a:cxnLst/>
            <a:rect l="l" t="t" r="r" b="b"/>
            <a:pathLst>
              <a:path w="9169826" h="1667241">
                <a:moveTo>
                  <a:pt x="0" y="0"/>
                </a:moveTo>
                <a:lnTo>
                  <a:pt x="9169825" y="0"/>
                </a:lnTo>
                <a:lnTo>
                  <a:pt x="9169825" y="1667241"/>
                </a:lnTo>
                <a:lnTo>
                  <a:pt x="0" y="16672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527739" y="7009158"/>
            <a:ext cx="8115300" cy="1480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This afternoon, we’ll share simple ways to make reading feel joyful, natural, and fun.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27739" y="3609637"/>
            <a:ext cx="8115300" cy="1417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99"/>
              </a:lnSpc>
            </a:pPr>
            <a:r>
              <a:rPr lang="en-US" sz="36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Reading isn’t just about words — it’s about laughter, imagination, and time together.</a:t>
            </a:r>
          </a:p>
        </p:txBody>
      </p:sp>
      <p:sp>
        <p:nvSpPr>
          <p:cNvPr id="10" name="Freeform 10"/>
          <p:cNvSpPr/>
          <p:nvPr/>
        </p:nvSpPr>
        <p:spPr>
          <a:xfrm>
            <a:off x="1171116" y="5175230"/>
            <a:ext cx="9169826" cy="1667241"/>
          </a:xfrm>
          <a:custGeom>
            <a:avLst/>
            <a:gdLst/>
            <a:ahLst/>
            <a:cxnLst/>
            <a:rect l="l" t="t" r="r" b="b"/>
            <a:pathLst>
              <a:path w="9169826" h="1667241">
                <a:moveTo>
                  <a:pt x="0" y="0"/>
                </a:moveTo>
                <a:lnTo>
                  <a:pt x="9169825" y="0"/>
                </a:lnTo>
                <a:lnTo>
                  <a:pt x="9169825" y="1667241"/>
                </a:lnTo>
                <a:lnTo>
                  <a:pt x="0" y="166724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698379" y="5399067"/>
            <a:ext cx="8115300" cy="1417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99"/>
              </a:lnSpc>
            </a:pPr>
            <a:r>
              <a:rPr lang="en-US" sz="36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Reading should feel like an adventure — full of laughter, imagination, and togetherness.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3433" y="2311275"/>
            <a:ext cx="16765867" cy="7529398"/>
          </a:xfrm>
          <a:custGeom>
            <a:avLst/>
            <a:gdLst/>
            <a:ahLst/>
            <a:cxnLst/>
            <a:rect l="l" t="t" r="r" b="b"/>
            <a:pathLst>
              <a:path w="16765867" h="7529398">
                <a:moveTo>
                  <a:pt x="0" y="0"/>
                </a:moveTo>
                <a:lnTo>
                  <a:pt x="16765867" y="0"/>
                </a:lnTo>
                <a:lnTo>
                  <a:pt x="16765867" y="7529398"/>
                </a:lnTo>
                <a:lnTo>
                  <a:pt x="0" y="75293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40089" y="392000"/>
            <a:ext cx="17407822" cy="1685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74"/>
              </a:lnSpc>
            </a:pPr>
            <a:r>
              <a:rPr lang="en-US" sz="9339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Why Reading for Pleasure Matters!</a:t>
            </a:r>
          </a:p>
        </p:txBody>
      </p:sp>
      <p:sp>
        <p:nvSpPr>
          <p:cNvPr id="4" name="Freeform 4"/>
          <p:cNvSpPr/>
          <p:nvPr/>
        </p:nvSpPr>
        <p:spPr>
          <a:xfrm rot="-552879">
            <a:off x="2855490" y="2587130"/>
            <a:ext cx="11678139" cy="6977688"/>
          </a:xfrm>
          <a:custGeom>
            <a:avLst/>
            <a:gdLst/>
            <a:ahLst/>
            <a:cxnLst/>
            <a:rect l="l" t="t" r="r" b="b"/>
            <a:pathLst>
              <a:path w="11678139" h="6977688">
                <a:moveTo>
                  <a:pt x="0" y="0"/>
                </a:moveTo>
                <a:lnTo>
                  <a:pt x="11678139" y="0"/>
                </a:lnTo>
                <a:lnTo>
                  <a:pt x="11678139" y="6977688"/>
                </a:lnTo>
                <a:lnTo>
                  <a:pt x="0" y="6977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18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1488069" y="2921431"/>
            <a:ext cx="15311862" cy="7109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29"/>
              </a:lnSpc>
            </a:pPr>
            <a:r>
              <a:rPr lang="en-US" sz="37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When children enjoy reading, they:</a:t>
            </a:r>
          </a:p>
          <a:p>
            <a:pPr marL="820417" lvl="1" indent="-410209" algn="l">
              <a:lnSpc>
                <a:spcPts val="5129"/>
              </a:lnSpc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Build stronger vocabulary, creativity, and imagination</a:t>
            </a:r>
          </a:p>
          <a:p>
            <a:pPr marL="820417" lvl="1" indent="-410209" algn="l">
              <a:lnSpc>
                <a:spcPts val="5129"/>
              </a:lnSpc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Develop empathy and emotional understanding</a:t>
            </a:r>
          </a:p>
          <a:p>
            <a:pPr marL="820417" lvl="1" indent="-410209" algn="l">
              <a:lnSpc>
                <a:spcPts val="5129"/>
              </a:lnSpc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Concentrate better and become more independent learners</a:t>
            </a:r>
          </a:p>
          <a:p>
            <a:pPr algn="ctr">
              <a:lnSpc>
                <a:spcPts val="5129"/>
              </a:lnSpc>
            </a:pPr>
            <a:r>
              <a:rPr lang="en-US" sz="37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Reading for pleasure means children choose to read because they want to, not because they have to.</a:t>
            </a:r>
          </a:p>
          <a:p>
            <a:pPr algn="ctr">
              <a:lnSpc>
                <a:spcPts val="5129"/>
              </a:lnSpc>
            </a:pPr>
            <a:r>
              <a:rPr lang="en-US" sz="37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It’s about enjoyment and curiosity — not levels or tests.</a:t>
            </a:r>
          </a:p>
          <a:p>
            <a:pPr algn="ctr">
              <a:lnSpc>
                <a:spcPts val="5129"/>
              </a:lnSpc>
            </a:pPr>
            <a:r>
              <a:rPr lang="en-US" sz="37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For example:</a:t>
            </a:r>
          </a:p>
          <a:p>
            <a:pPr algn="ctr">
              <a:lnSpc>
                <a:spcPts val="5129"/>
              </a:lnSpc>
            </a:pPr>
            <a:r>
              <a:rPr lang="en-US" sz="37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Even a short bedtime story or a funny comic counts. Reading anything that sparks interest helps build lifelong habits</a:t>
            </a:r>
          </a:p>
          <a:p>
            <a:pPr algn="ctr">
              <a:lnSpc>
                <a:spcPts val="5129"/>
              </a:lnSpc>
            </a:pPr>
            <a:endParaRPr lang="en-US" sz="3799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1193241"/>
            <a:ext cx="12877800" cy="90184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20"/>
              </a:lnSpc>
            </a:pPr>
            <a:r>
              <a:rPr lang="en-US" sz="40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During </a:t>
            </a:r>
          </a:p>
          <a:p>
            <a:pPr algn="ctr">
              <a:lnSpc>
                <a:spcPts val="5920"/>
              </a:lnSpc>
            </a:pPr>
            <a:r>
              <a:rPr lang="en-US" sz="40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Our 45-minute together:</a:t>
            </a:r>
          </a:p>
          <a:p>
            <a:pPr marL="946810" lvl="1" indent="-473405" algn="ctr">
              <a:lnSpc>
                <a:spcPts val="5920"/>
              </a:lnSpc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Welcome &amp; Purpose – Why reading matters so much.</a:t>
            </a:r>
          </a:p>
          <a:p>
            <a:pPr marL="946810" lvl="1" indent="-473405" algn="ctr">
              <a:lnSpc>
                <a:spcPts val="5920"/>
              </a:lnSpc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Reading for Pleasure – Building daily habits at home.</a:t>
            </a:r>
          </a:p>
          <a:p>
            <a:pPr marL="946810" lvl="1" indent="-473405" algn="ctr">
              <a:lnSpc>
                <a:spcPts val="5920"/>
              </a:lnSpc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Modelling Reading Aloud – How simple talk deepens understanding.</a:t>
            </a:r>
          </a:p>
          <a:p>
            <a:pPr marL="946810" lvl="1" indent="-473405" algn="ctr">
              <a:lnSpc>
                <a:spcPts val="5920"/>
              </a:lnSpc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Parent Practice – Try out questioning strategies.</a:t>
            </a:r>
          </a:p>
          <a:p>
            <a:pPr marL="946810" lvl="1" indent="-473405" algn="ctr">
              <a:lnSpc>
                <a:spcPts val="5920"/>
              </a:lnSpc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Take-home Tips &amp; Reading Records – Keeping reading fun at home.</a:t>
            </a:r>
          </a:p>
          <a:p>
            <a:pPr algn="ctr">
              <a:lnSpc>
                <a:spcPts val="5920"/>
              </a:lnSpc>
            </a:pPr>
            <a:r>
              <a:rPr lang="en-US" sz="40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This session is practical and relaxed — share your own ideas and questions as we go</a:t>
            </a:r>
          </a:p>
          <a:p>
            <a:pPr algn="ctr">
              <a:lnSpc>
                <a:spcPts val="5920"/>
              </a:lnSpc>
            </a:pPr>
            <a:endParaRPr lang="en-US" sz="4000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3944509" y="7847316"/>
            <a:ext cx="3958920" cy="2439684"/>
          </a:xfrm>
          <a:custGeom>
            <a:avLst/>
            <a:gdLst/>
            <a:ahLst/>
            <a:cxnLst/>
            <a:rect l="l" t="t" r="r" b="b"/>
            <a:pathLst>
              <a:path w="3958920" h="2439684">
                <a:moveTo>
                  <a:pt x="0" y="0"/>
                </a:moveTo>
                <a:lnTo>
                  <a:pt x="3958920" y="0"/>
                </a:lnTo>
                <a:lnTo>
                  <a:pt x="3958920" y="2439684"/>
                </a:lnTo>
                <a:lnTo>
                  <a:pt x="0" y="24396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3106400" y="3695700"/>
            <a:ext cx="5017731" cy="3348195"/>
          </a:xfrm>
          <a:custGeom>
            <a:avLst/>
            <a:gdLst/>
            <a:ahLst/>
            <a:cxnLst/>
            <a:rect l="l" t="t" r="r" b="b"/>
            <a:pathLst>
              <a:path w="5017731" h="3348195">
                <a:moveTo>
                  <a:pt x="0" y="0"/>
                </a:moveTo>
                <a:lnTo>
                  <a:pt x="5017731" y="0"/>
                </a:lnTo>
                <a:lnTo>
                  <a:pt x="5017731" y="3348195"/>
                </a:lnTo>
                <a:lnTo>
                  <a:pt x="0" y="33481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1028700" y="-559"/>
            <a:ext cx="16230600" cy="1270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</a:pPr>
            <a:r>
              <a:rPr lang="en-US" sz="6999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What is the purpose of today’s session?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73010" y="46037"/>
            <a:ext cx="16230600" cy="1270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</a:pPr>
            <a:r>
              <a:rPr lang="en-US" sz="6999" spc="-251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Our Goal for Today</a:t>
            </a:r>
          </a:p>
        </p:txBody>
      </p:sp>
      <p:sp>
        <p:nvSpPr>
          <p:cNvPr id="3" name="Freeform 3"/>
          <p:cNvSpPr/>
          <p:nvPr/>
        </p:nvSpPr>
        <p:spPr>
          <a:xfrm>
            <a:off x="171450" y="1736722"/>
            <a:ext cx="17648088" cy="7925596"/>
          </a:xfrm>
          <a:custGeom>
            <a:avLst/>
            <a:gdLst/>
            <a:ahLst/>
            <a:cxnLst/>
            <a:rect l="l" t="t" r="r" b="b"/>
            <a:pathLst>
              <a:path w="17648088" h="7925596">
                <a:moveTo>
                  <a:pt x="0" y="0"/>
                </a:moveTo>
                <a:lnTo>
                  <a:pt x="17648088" y="0"/>
                </a:lnTo>
                <a:lnTo>
                  <a:pt x="17648088" y="7925596"/>
                </a:lnTo>
                <a:lnTo>
                  <a:pt x="0" y="79255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3763900" y="255587"/>
            <a:ext cx="4055639" cy="3939039"/>
          </a:xfrm>
          <a:custGeom>
            <a:avLst/>
            <a:gdLst/>
            <a:ahLst/>
            <a:cxnLst/>
            <a:rect l="l" t="t" r="r" b="b"/>
            <a:pathLst>
              <a:path w="4055639" h="3939039">
                <a:moveTo>
                  <a:pt x="0" y="0"/>
                </a:moveTo>
                <a:lnTo>
                  <a:pt x="4055638" y="0"/>
                </a:lnTo>
                <a:lnTo>
                  <a:pt x="4055638" y="3939039"/>
                </a:lnTo>
                <a:lnTo>
                  <a:pt x="0" y="39390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1280572" y="1315163"/>
            <a:ext cx="14949935" cy="877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94"/>
              </a:lnSpc>
            </a:pPr>
            <a:endParaRPr dirty="0"/>
          </a:p>
          <a:p>
            <a:pPr algn="l">
              <a:lnSpc>
                <a:spcPts val="4994"/>
              </a:lnSpc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We want every child to:</a:t>
            </a:r>
          </a:p>
          <a:p>
            <a:pPr marL="798828" lvl="1" indent="-399414" algn="l">
              <a:lnSpc>
                <a:spcPts val="4994"/>
              </a:lnSpc>
              <a:buFont typeface="Arial"/>
              <a:buChar char="•"/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Feel confident and excited about reading.</a:t>
            </a:r>
          </a:p>
          <a:p>
            <a:pPr marL="798828" lvl="1" indent="-399414" algn="l">
              <a:lnSpc>
                <a:spcPts val="4994"/>
              </a:lnSpc>
              <a:buFont typeface="Arial"/>
              <a:buChar char="•"/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Enjoy stories that make them think, laugh, and wonder.</a:t>
            </a:r>
          </a:p>
          <a:p>
            <a:pPr marL="798828" lvl="1" indent="-399414" algn="l">
              <a:lnSpc>
                <a:spcPts val="4994"/>
              </a:lnSpc>
              <a:buFont typeface="Arial"/>
              <a:buChar char="•"/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Build daily reading habits that last a lifetime.</a:t>
            </a:r>
          </a:p>
          <a:p>
            <a:pPr algn="l">
              <a:lnSpc>
                <a:spcPts val="4994"/>
              </a:lnSpc>
            </a:pPr>
            <a:endParaRPr lang="en-US" sz="36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l">
              <a:lnSpc>
                <a:spcPts val="4994"/>
              </a:lnSpc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For parents:</a:t>
            </a:r>
          </a:p>
          <a:p>
            <a:pPr algn="ctr">
              <a:lnSpc>
                <a:spcPts val="4994"/>
              </a:lnSpc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Find small, simple ways to support your child’s reading at home — even 10 minutes a day makes a difference.</a:t>
            </a:r>
          </a:p>
          <a:p>
            <a:pPr algn="ctr">
              <a:lnSpc>
                <a:spcPts val="4994"/>
              </a:lnSpc>
            </a:pPr>
            <a:endParaRPr lang="en-US" sz="36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l">
              <a:lnSpc>
                <a:spcPts val="4994"/>
              </a:lnSpc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Reflection question:</a:t>
            </a:r>
          </a:p>
          <a:p>
            <a:pPr algn="ctr">
              <a:lnSpc>
                <a:spcPts val="4994"/>
              </a:lnSpc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How do you want your child to feel when they pick up a book? Happy? Curious? Proud?</a:t>
            </a:r>
          </a:p>
          <a:p>
            <a:pPr algn="ctr">
              <a:lnSpc>
                <a:spcPts val="4994"/>
              </a:lnSpc>
            </a:pPr>
            <a:endParaRPr lang="en-US" sz="36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0021316" cy="10287000"/>
          </a:xfrm>
          <a:custGeom>
            <a:avLst/>
            <a:gdLst/>
            <a:ahLst/>
            <a:cxnLst/>
            <a:rect l="l" t="t" r="r" b="b"/>
            <a:pathLst>
              <a:path w="10021316" h="10287000">
                <a:moveTo>
                  <a:pt x="0" y="0"/>
                </a:moveTo>
                <a:lnTo>
                  <a:pt x="10021316" y="0"/>
                </a:lnTo>
                <a:lnTo>
                  <a:pt x="10021316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8000"/>
            </a:blip>
            <a:stretch>
              <a:fillRect l="-345" r="-230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0" y="244090"/>
            <a:ext cx="18288000" cy="4113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67"/>
              </a:lnSpc>
            </a:pPr>
            <a:r>
              <a:rPr lang="en-US" sz="7691" spc="-276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Reading for Pleasure: Simple Habits That Work</a:t>
            </a:r>
          </a:p>
          <a:p>
            <a:pPr algn="ctr">
              <a:lnSpc>
                <a:spcPts val="10767"/>
              </a:lnSpc>
            </a:pPr>
            <a:endParaRPr lang="en-US" sz="7691" spc="-276">
              <a:solidFill>
                <a:srgbClr val="000000"/>
              </a:solidFill>
              <a:latin typeface="Scripter"/>
              <a:ea typeface="Scripter"/>
              <a:cs typeface="Scripter"/>
              <a:sym typeface="Scripter"/>
            </a:endParaRPr>
          </a:p>
          <a:p>
            <a:pPr algn="ctr">
              <a:lnSpc>
                <a:spcPts val="10767"/>
              </a:lnSpc>
            </a:pPr>
            <a:endParaRPr lang="en-US" sz="7691" spc="-276">
              <a:solidFill>
                <a:srgbClr val="000000"/>
              </a:solidFill>
              <a:latin typeface="Scripter"/>
              <a:ea typeface="Scripter"/>
              <a:cs typeface="Scripter"/>
              <a:sym typeface="Scripter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86341" y="1540235"/>
            <a:ext cx="10428699" cy="8634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67"/>
              </a:lnSpc>
            </a:pPr>
            <a:r>
              <a:rPr lang="en-US" sz="3383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You don’t need lots of time or expensive books to build reading joy.</a:t>
            </a:r>
          </a:p>
          <a:p>
            <a:pPr algn="ctr">
              <a:lnSpc>
                <a:spcPts val="4567"/>
              </a:lnSpc>
            </a:pPr>
            <a:endParaRPr lang="en-US" sz="3383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4567"/>
              </a:lnSpc>
            </a:pPr>
            <a:r>
              <a:rPr lang="en-US" sz="3383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Here are five small habits that make a big difference:</a:t>
            </a:r>
          </a:p>
          <a:p>
            <a:pPr marL="730521" lvl="1" indent="-365261" algn="ctr">
              <a:lnSpc>
                <a:spcPts val="4567"/>
              </a:lnSpc>
              <a:buAutoNum type="arabicPeriod"/>
            </a:pPr>
            <a:r>
              <a:rPr lang="en-US" sz="3383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Let children choose — even if it’s the same book again.</a:t>
            </a:r>
          </a:p>
          <a:p>
            <a:pPr marL="730521" lvl="1" indent="-365261" algn="ctr">
              <a:lnSpc>
                <a:spcPts val="4567"/>
              </a:lnSpc>
              <a:buAutoNum type="arabicPeriod"/>
            </a:pPr>
            <a:r>
              <a:rPr lang="en-US" sz="3383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Read little and often — 10 minutes daily builds a routine.</a:t>
            </a:r>
          </a:p>
          <a:p>
            <a:pPr marL="730521" lvl="1" indent="-365261" algn="ctr">
              <a:lnSpc>
                <a:spcPts val="4567"/>
              </a:lnSpc>
              <a:buAutoNum type="arabicPeriod"/>
            </a:pPr>
            <a:r>
              <a:rPr lang="en-US" sz="3383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Model reading — let them see you enjoy books too.</a:t>
            </a:r>
          </a:p>
          <a:p>
            <a:pPr marL="730521" lvl="1" indent="-365261" algn="ctr">
              <a:lnSpc>
                <a:spcPts val="4567"/>
              </a:lnSpc>
              <a:buAutoNum type="arabicPeriod"/>
            </a:pPr>
            <a:r>
              <a:rPr lang="en-US" sz="3383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Talk about what you’re reading — share your favourite parts</a:t>
            </a:r>
          </a:p>
          <a:p>
            <a:pPr marL="730521" lvl="1" indent="-365261" algn="ctr">
              <a:lnSpc>
                <a:spcPts val="4567"/>
              </a:lnSpc>
              <a:buAutoNum type="arabicPeriod"/>
            </a:pPr>
            <a:r>
              <a:rPr lang="en-US" sz="3383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Make reading accessible — encourage your children to read everywhere they go: street names, bus signs, billboards, or even free newspapers on the bus.</a:t>
            </a:r>
          </a:p>
          <a:p>
            <a:pPr algn="ctr">
              <a:lnSpc>
                <a:spcPts val="4567"/>
              </a:lnSpc>
            </a:pPr>
            <a:endParaRPr lang="en-US" sz="3383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9144000" y="0"/>
            <a:ext cx="10021316" cy="10287000"/>
          </a:xfrm>
          <a:custGeom>
            <a:avLst/>
            <a:gdLst/>
            <a:ahLst/>
            <a:cxnLst/>
            <a:rect l="l" t="t" r="r" b="b"/>
            <a:pathLst>
              <a:path w="10021316" h="10287000">
                <a:moveTo>
                  <a:pt x="0" y="0"/>
                </a:moveTo>
                <a:lnTo>
                  <a:pt x="10021316" y="0"/>
                </a:lnTo>
                <a:lnTo>
                  <a:pt x="10021316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8000"/>
            </a:blip>
            <a:stretch>
              <a:fillRect l="-654" r="-2625" b="-61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0701256" y="4133047"/>
            <a:ext cx="7209942" cy="4810997"/>
          </a:xfrm>
          <a:custGeom>
            <a:avLst/>
            <a:gdLst/>
            <a:ahLst/>
            <a:cxnLst/>
            <a:rect l="l" t="t" r="r" b="b"/>
            <a:pathLst>
              <a:path w="7209942" h="4810997">
                <a:moveTo>
                  <a:pt x="0" y="0"/>
                </a:moveTo>
                <a:lnTo>
                  <a:pt x="7209941" y="0"/>
                </a:lnTo>
                <a:lnTo>
                  <a:pt x="7209941" y="4810997"/>
                </a:lnTo>
                <a:lnTo>
                  <a:pt x="0" y="481099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67136">
            <a:off x="14657273" y="4822324"/>
            <a:ext cx="2892510" cy="4309140"/>
          </a:xfrm>
          <a:custGeom>
            <a:avLst/>
            <a:gdLst/>
            <a:ahLst/>
            <a:cxnLst/>
            <a:rect l="l" t="t" r="r" b="b"/>
            <a:pathLst>
              <a:path w="2892510" h="4309140">
                <a:moveTo>
                  <a:pt x="0" y="0"/>
                </a:moveTo>
                <a:lnTo>
                  <a:pt x="2892510" y="0"/>
                </a:lnTo>
                <a:lnTo>
                  <a:pt x="2892510" y="4309139"/>
                </a:lnTo>
                <a:lnTo>
                  <a:pt x="0" y="43091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1028700" y="254000"/>
            <a:ext cx="16230600" cy="1638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 spc="-324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Parent Practice: Questions in Action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95640" y="2219212"/>
            <a:ext cx="15526054" cy="70180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09"/>
              </a:lnSpc>
            </a:pPr>
            <a:r>
              <a:rPr lang="en-US" sz="45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Try this simple structure when reading at home:</a:t>
            </a:r>
          </a:p>
          <a:p>
            <a:pPr marL="993133" lvl="1" indent="-496566" algn="ctr">
              <a:lnSpc>
                <a:spcPts val="6209"/>
              </a:lnSpc>
              <a:buFont typeface="Arial"/>
              <a:buChar char="•"/>
            </a:pPr>
            <a:r>
              <a:rPr lang="en-US" sz="45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Before: “What do you notice about the cover?”</a:t>
            </a:r>
          </a:p>
          <a:p>
            <a:pPr marL="993133" lvl="1" indent="-496566" algn="ctr">
              <a:lnSpc>
                <a:spcPts val="6209"/>
              </a:lnSpc>
              <a:buFont typeface="Arial"/>
              <a:buChar char="•"/>
            </a:pPr>
            <a:r>
              <a:rPr lang="en-US" sz="45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During: “How do you think the character feels right now?”</a:t>
            </a:r>
          </a:p>
          <a:p>
            <a:pPr marL="993133" lvl="1" indent="-496566" algn="ctr">
              <a:lnSpc>
                <a:spcPts val="6209"/>
              </a:lnSpc>
              <a:buFont typeface="Arial"/>
              <a:buChar char="•"/>
            </a:pPr>
            <a:r>
              <a:rPr lang="en-US" sz="45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After: “Would you like to read more about them?”</a:t>
            </a:r>
          </a:p>
          <a:p>
            <a:pPr algn="ctr">
              <a:lnSpc>
                <a:spcPts val="6209"/>
              </a:lnSpc>
            </a:pPr>
            <a:endParaRPr lang="en-US" sz="4599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l">
              <a:lnSpc>
                <a:spcPts val="6209"/>
              </a:lnSpc>
            </a:pPr>
            <a:r>
              <a:rPr lang="en-US" sz="45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If your child says, “I don’t know,” try:</a:t>
            </a:r>
          </a:p>
          <a:p>
            <a:pPr marL="993133" lvl="1" indent="-496566" algn="ctr">
              <a:lnSpc>
                <a:spcPts val="6209"/>
              </a:lnSpc>
              <a:buFont typeface="Arial"/>
              <a:buChar char="•"/>
            </a:pPr>
            <a:r>
              <a:rPr lang="en-US" sz="45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“Let’s look at the picture for a clue.”</a:t>
            </a:r>
          </a:p>
          <a:p>
            <a:pPr marL="993133" lvl="1" indent="-496566" algn="ctr">
              <a:lnSpc>
                <a:spcPts val="6209"/>
              </a:lnSpc>
              <a:buFont typeface="Arial"/>
              <a:buChar char="•"/>
            </a:pPr>
            <a:r>
              <a:rPr lang="en-US" sz="45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“What do you think might happen next?”</a:t>
            </a:r>
          </a:p>
          <a:p>
            <a:pPr algn="ctr">
              <a:lnSpc>
                <a:spcPts val="6209"/>
              </a:lnSpc>
            </a:pPr>
            <a:r>
              <a:rPr lang="en-US" sz="45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goal is not to test, but to start a conversation.</a:t>
            </a:r>
          </a:p>
          <a:p>
            <a:pPr algn="ctr">
              <a:lnSpc>
                <a:spcPts val="6209"/>
              </a:lnSpc>
            </a:pPr>
            <a:endParaRPr lang="en-US" sz="4599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-51147"/>
            <a:ext cx="16230600" cy="1570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50"/>
              </a:lnSpc>
            </a:pPr>
            <a:r>
              <a:rPr lang="en-US" sz="8678" spc="-312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Discovering Vocabulary Together</a:t>
            </a:r>
          </a:p>
        </p:txBody>
      </p:sp>
      <p:sp>
        <p:nvSpPr>
          <p:cNvPr id="3" name="Freeform 3"/>
          <p:cNvSpPr/>
          <p:nvPr/>
        </p:nvSpPr>
        <p:spPr>
          <a:xfrm>
            <a:off x="356962" y="7475148"/>
            <a:ext cx="17574077" cy="5623705"/>
          </a:xfrm>
          <a:custGeom>
            <a:avLst/>
            <a:gdLst/>
            <a:ahLst/>
            <a:cxnLst/>
            <a:rect l="l" t="t" r="r" b="b"/>
            <a:pathLst>
              <a:path w="17574077" h="5623705">
                <a:moveTo>
                  <a:pt x="0" y="0"/>
                </a:moveTo>
                <a:lnTo>
                  <a:pt x="17574076" y="0"/>
                </a:lnTo>
                <a:lnTo>
                  <a:pt x="17574076" y="5623704"/>
                </a:lnTo>
                <a:lnTo>
                  <a:pt x="0" y="56237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356962" y="1461960"/>
            <a:ext cx="17931038" cy="8650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64"/>
              </a:lnSpc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Reading is a wonderful way to explore new words and sentence patterns. Encourage your child to listen carefully for interesting vocabulary while you read together.</a:t>
            </a:r>
          </a:p>
          <a:p>
            <a:pPr algn="l">
              <a:lnSpc>
                <a:spcPts val="5264"/>
              </a:lnSpc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Try asking:</a:t>
            </a:r>
          </a:p>
          <a:p>
            <a:pPr marL="842007" lvl="1" indent="-421003" algn="l">
              <a:lnSpc>
                <a:spcPts val="5264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“Did you hear any describing words (adjectives) in that sentence?”</a:t>
            </a:r>
          </a:p>
          <a:p>
            <a:pPr marL="842007" lvl="1" indent="-421003" algn="l">
              <a:lnSpc>
                <a:spcPts val="5264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“What word told us how the character was feeling?”</a:t>
            </a:r>
          </a:p>
          <a:p>
            <a:pPr marL="842007" lvl="1" indent="-421003" algn="l">
              <a:lnSpc>
                <a:spcPts val="5264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“Did you notice any joining words (conjunctions) that connect ideas?”</a:t>
            </a:r>
          </a:p>
          <a:p>
            <a:pPr marL="842007" lvl="1" indent="-421003" algn="l">
              <a:lnSpc>
                <a:spcPts val="5264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“Can you find a word that means the same as…?”</a:t>
            </a:r>
          </a:p>
          <a:p>
            <a:pPr algn="l">
              <a:lnSpc>
                <a:spcPts val="5264"/>
              </a:lnSpc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Tips for parents:</a:t>
            </a:r>
          </a:p>
          <a:p>
            <a:pPr marL="842007" lvl="1" indent="-421003" algn="l">
              <a:lnSpc>
                <a:spcPts val="5264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Celebrate when your child spots new or tricky words.</a:t>
            </a:r>
          </a:p>
          <a:p>
            <a:pPr marL="842007" lvl="1" indent="-421003" algn="l">
              <a:lnSpc>
                <a:spcPts val="5264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Keep a “Word Wall” or small notebook for exciting new words.</a:t>
            </a:r>
          </a:p>
          <a:p>
            <a:pPr marL="842007" lvl="1" indent="-421003" algn="l">
              <a:lnSpc>
                <a:spcPts val="5264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Use those new words in everyday talk — it helps vocabulary stick.</a:t>
            </a:r>
          </a:p>
          <a:p>
            <a:pPr algn="ctr">
              <a:lnSpc>
                <a:spcPts val="5264"/>
              </a:lnSpc>
            </a:pPr>
            <a:endParaRPr lang="en-US" sz="3899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4834786" y="5815838"/>
            <a:ext cx="3096252" cy="3274882"/>
          </a:xfrm>
          <a:custGeom>
            <a:avLst/>
            <a:gdLst/>
            <a:ahLst/>
            <a:cxnLst/>
            <a:rect l="l" t="t" r="r" b="b"/>
            <a:pathLst>
              <a:path w="3096252" h="3274882">
                <a:moveTo>
                  <a:pt x="0" y="0"/>
                </a:moveTo>
                <a:lnTo>
                  <a:pt x="3096252" y="0"/>
                </a:lnTo>
                <a:lnTo>
                  <a:pt x="3096252" y="3274882"/>
                </a:lnTo>
                <a:lnTo>
                  <a:pt x="0" y="32748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858739" y="357808"/>
            <a:ext cx="16527780" cy="21516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500" spc="-254">
                <a:latin typeface="+mj-lt"/>
                <a:ea typeface="+mj-ea"/>
                <a:cs typeface="+mj-cs"/>
                <a:sym typeface="Scripter"/>
              </a:rPr>
              <a:t>Reading Records: Connecting Home and School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8739" y="2522316"/>
            <a:ext cx="16459200" cy="27432"/>
          </a:xfrm>
          <a:custGeom>
            <a:avLst/>
            <a:gdLst>
              <a:gd name="connsiteX0" fmla="*/ 0 w 16459200"/>
              <a:gd name="connsiteY0" fmla="*/ 0 h 27432"/>
              <a:gd name="connsiteX1" fmla="*/ 192024 w 16459200"/>
              <a:gd name="connsiteY1" fmla="*/ 0 h 27432"/>
              <a:gd name="connsiteX2" fmla="*/ 1042416 w 16459200"/>
              <a:gd name="connsiteY2" fmla="*/ 0 h 27432"/>
              <a:gd name="connsiteX3" fmla="*/ 1728216 w 16459200"/>
              <a:gd name="connsiteY3" fmla="*/ 0 h 27432"/>
              <a:gd name="connsiteX4" fmla="*/ 1920240 w 16459200"/>
              <a:gd name="connsiteY4" fmla="*/ 0 h 27432"/>
              <a:gd name="connsiteX5" fmla="*/ 2441448 w 16459200"/>
              <a:gd name="connsiteY5" fmla="*/ 0 h 27432"/>
              <a:gd name="connsiteX6" fmla="*/ 2798064 w 16459200"/>
              <a:gd name="connsiteY6" fmla="*/ 0 h 27432"/>
              <a:gd name="connsiteX7" fmla="*/ 3648456 w 16459200"/>
              <a:gd name="connsiteY7" fmla="*/ 0 h 27432"/>
              <a:gd name="connsiteX8" fmla="*/ 4005072 w 16459200"/>
              <a:gd name="connsiteY8" fmla="*/ 0 h 27432"/>
              <a:gd name="connsiteX9" fmla="*/ 5020056 w 16459200"/>
              <a:gd name="connsiteY9" fmla="*/ 0 h 27432"/>
              <a:gd name="connsiteX10" fmla="*/ 5212080 w 16459200"/>
              <a:gd name="connsiteY10" fmla="*/ 0 h 27432"/>
              <a:gd name="connsiteX11" fmla="*/ 5568696 w 16459200"/>
              <a:gd name="connsiteY11" fmla="*/ 0 h 27432"/>
              <a:gd name="connsiteX12" fmla="*/ 6089904 w 16459200"/>
              <a:gd name="connsiteY12" fmla="*/ 0 h 27432"/>
              <a:gd name="connsiteX13" fmla="*/ 6611112 w 16459200"/>
              <a:gd name="connsiteY13" fmla="*/ 0 h 27432"/>
              <a:gd name="connsiteX14" fmla="*/ 7461504 w 16459200"/>
              <a:gd name="connsiteY14" fmla="*/ 0 h 27432"/>
              <a:gd name="connsiteX15" fmla="*/ 8476488 w 16459200"/>
              <a:gd name="connsiteY15" fmla="*/ 0 h 27432"/>
              <a:gd name="connsiteX16" fmla="*/ 9326880 w 16459200"/>
              <a:gd name="connsiteY16" fmla="*/ 0 h 27432"/>
              <a:gd name="connsiteX17" fmla="*/ 9683496 w 16459200"/>
              <a:gd name="connsiteY17" fmla="*/ 0 h 27432"/>
              <a:gd name="connsiteX18" fmla="*/ 9875520 w 16459200"/>
              <a:gd name="connsiteY18" fmla="*/ 0 h 27432"/>
              <a:gd name="connsiteX19" fmla="*/ 10067544 w 16459200"/>
              <a:gd name="connsiteY19" fmla="*/ 0 h 27432"/>
              <a:gd name="connsiteX20" fmla="*/ 10424160 w 16459200"/>
              <a:gd name="connsiteY20" fmla="*/ 0 h 27432"/>
              <a:gd name="connsiteX21" fmla="*/ 10945368 w 16459200"/>
              <a:gd name="connsiteY21" fmla="*/ 0 h 27432"/>
              <a:gd name="connsiteX22" fmla="*/ 11795760 w 16459200"/>
              <a:gd name="connsiteY22" fmla="*/ 0 h 27432"/>
              <a:gd name="connsiteX23" fmla="*/ 12152376 w 16459200"/>
              <a:gd name="connsiteY23" fmla="*/ 0 h 27432"/>
              <a:gd name="connsiteX24" fmla="*/ 12838176 w 16459200"/>
              <a:gd name="connsiteY24" fmla="*/ 0 h 27432"/>
              <a:gd name="connsiteX25" fmla="*/ 13853160 w 16459200"/>
              <a:gd name="connsiteY25" fmla="*/ 0 h 27432"/>
              <a:gd name="connsiteX26" fmla="*/ 14209776 w 16459200"/>
              <a:gd name="connsiteY26" fmla="*/ 0 h 27432"/>
              <a:gd name="connsiteX27" fmla="*/ 14895576 w 16459200"/>
              <a:gd name="connsiteY27" fmla="*/ 0 h 27432"/>
              <a:gd name="connsiteX28" fmla="*/ 15581376 w 16459200"/>
              <a:gd name="connsiteY28" fmla="*/ 0 h 27432"/>
              <a:gd name="connsiteX29" fmla="*/ 15773400 w 16459200"/>
              <a:gd name="connsiteY29" fmla="*/ 0 h 27432"/>
              <a:gd name="connsiteX30" fmla="*/ 16459200 w 16459200"/>
              <a:gd name="connsiteY30" fmla="*/ 0 h 27432"/>
              <a:gd name="connsiteX31" fmla="*/ 16459200 w 16459200"/>
              <a:gd name="connsiteY31" fmla="*/ 27432 h 27432"/>
              <a:gd name="connsiteX32" fmla="*/ 15444216 w 16459200"/>
              <a:gd name="connsiteY32" fmla="*/ 27432 h 27432"/>
              <a:gd name="connsiteX33" fmla="*/ 15087600 w 16459200"/>
              <a:gd name="connsiteY33" fmla="*/ 27432 h 27432"/>
              <a:gd name="connsiteX34" fmla="*/ 14401800 w 16459200"/>
              <a:gd name="connsiteY34" fmla="*/ 27432 h 27432"/>
              <a:gd name="connsiteX35" fmla="*/ 13551408 w 16459200"/>
              <a:gd name="connsiteY35" fmla="*/ 27432 h 27432"/>
              <a:gd name="connsiteX36" fmla="*/ 13030200 w 16459200"/>
              <a:gd name="connsiteY36" fmla="*/ 27432 h 27432"/>
              <a:gd name="connsiteX37" fmla="*/ 12179808 w 16459200"/>
              <a:gd name="connsiteY37" fmla="*/ 27432 h 27432"/>
              <a:gd name="connsiteX38" fmla="*/ 11329416 w 16459200"/>
              <a:gd name="connsiteY38" fmla="*/ 27432 h 27432"/>
              <a:gd name="connsiteX39" fmla="*/ 10479024 w 16459200"/>
              <a:gd name="connsiteY39" fmla="*/ 27432 h 27432"/>
              <a:gd name="connsiteX40" fmla="*/ 9793224 w 16459200"/>
              <a:gd name="connsiteY40" fmla="*/ 27432 h 27432"/>
              <a:gd name="connsiteX41" fmla="*/ 9436608 w 16459200"/>
              <a:gd name="connsiteY41" fmla="*/ 27432 h 27432"/>
              <a:gd name="connsiteX42" fmla="*/ 9079992 w 16459200"/>
              <a:gd name="connsiteY42" fmla="*/ 27432 h 27432"/>
              <a:gd name="connsiteX43" fmla="*/ 8229600 w 16459200"/>
              <a:gd name="connsiteY43" fmla="*/ 27432 h 27432"/>
              <a:gd name="connsiteX44" fmla="*/ 7543800 w 16459200"/>
              <a:gd name="connsiteY44" fmla="*/ 27432 h 27432"/>
              <a:gd name="connsiteX45" fmla="*/ 7187184 w 16459200"/>
              <a:gd name="connsiteY45" fmla="*/ 27432 h 27432"/>
              <a:gd name="connsiteX46" fmla="*/ 6830568 w 16459200"/>
              <a:gd name="connsiteY46" fmla="*/ 27432 h 27432"/>
              <a:gd name="connsiteX47" fmla="*/ 6473952 w 16459200"/>
              <a:gd name="connsiteY47" fmla="*/ 27432 h 27432"/>
              <a:gd name="connsiteX48" fmla="*/ 5788152 w 16459200"/>
              <a:gd name="connsiteY48" fmla="*/ 27432 h 27432"/>
              <a:gd name="connsiteX49" fmla="*/ 5431536 w 16459200"/>
              <a:gd name="connsiteY49" fmla="*/ 27432 h 27432"/>
              <a:gd name="connsiteX50" fmla="*/ 4910328 w 16459200"/>
              <a:gd name="connsiteY50" fmla="*/ 27432 h 27432"/>
              <a:gd name="connsiteX51" fmla="*/ 4389120 w 16459200"/>
              <a:gd name="connsiteY51" fmla="*/ 27432 h 27432"/>
              <a:gd name="connsiteX52" fmla="*/ 3374136 w 16459200"/>
              <a:gd name="connsiteY52" fmla="*/ 27432 h 27432"/>
              <a:gd name="connsiteX53" fmla="*/ 2852928 w 16459200"/>
              <a:gd name="connsiteY53" fmla="*/ 27432 h 27432"/>
              <a:gd name="connsiteX54" fmla="*/ 2331720 w 16459200"/>
              <a:gd name="connsiteY54" fmla="*/ 27432 h 27432"/>
              <a:gd name="connsiteX55" fmla="*/ 1316736 w 16459200"/>
              <a:gd name="connsiteY55" fmla="*/ 27432 h 27432"/>
              <a:gd name="connsiteX56" fmla="*/ 1124712 w 16459200"/>
              <a:gd name="connsiteY56" fmla="*/ 27432 h 27432"/>
              <a:gd name="connsiteX57" fmla="*/ 0 w 16459200"/>
              <a:gd name="connsiteY57" fmla="*/ 27432 h 27432"/>
              <a:gd name="connsiteX58" fmla="*/ 0 w 16459200"/>
              <a:gd name="connsiteY58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6459200" h="27432" fill="none" extrusionOk="0">
                <a:moveTo>
                  <a:pt x="0" y="0"/>
                </a:moveTo>
                <a:cubicBezTo>
                  <a:pt x="47956" y="-7424"/>
                  <a:pt x="130909" y="-3461"/>
                  <a:pt x="192024" y="0"/>
                </a:cubicBezTo>
                <a:cubicBezTo>
                  <a:pt x="253139" y="3461"/>
                  <a:pt x="713864" y="27473"/>
                  <a:pt x="1042416" y="0"/>
                </a:cubicBezTo>
                <a:cubicBezTo>
                  <a:pt x="1370968" y="-27473"/>
                  <a:pt x="1433592" y="6590"/>
                  <a:pt x="1728216" y="0"/>
                </a:cubicBezTo>
                <a:cubicBezTo>
                  <a:pt x="2022840" y="-6590"/>
                  <a:pt x="1862554" y="2847"/>
                  <a:pt x="1920240" y="0"/>
                </a:cubicBezTo>
                <a:cubicBezTo>
                  <a:pt x="1977926" y="-2847"/>
                  <a:pt x="2325911" y="-6884"/>
                  <a:pt x="2441448" y="0"/>
                </a:cubicBezTo>
                <a:cubicBezTo>
                  <a:pt x="2556985" y="6884"/>
                  <a:pt x="2631822" y="6977"/>
                  <a:pt x="2798064" y="0"/>
                </a:cubicBezTo>
                <a:cubicBezTo>
                  <a:pt x="2964306" y="-6977"/>
                  <a:pt x="3274078" y="-12213"/>
                  <a:pt x="3648456" y="0"/>
                </a:cubicBezTo>
                <a:cubicBezTo>
                  <a:pt x="4022834" y="12213"/>
                  <a:pt x="3857573" y="-925"/>
                  <a:pt x="4005072" y="0"/>
                </a:cubicBezTo>
                <a:cubicBezTo>
                  <a:pt x="4152571" y="925"/>
                  <a:pt x="4671117" y="36098"/>
                  <a:pt x="5020056" y="0"/>
                </a:cubicBezTo>
                <a:cubicBezTo>
                  <a:pt x="5368995" y="-36098"/>
                  <a:pt x="5129234" y="2763"/>
                  <a:pt x="5212080" y="0"/>
                </a:cubicBezTo>
                <a:cubicBezTo>
                  <a:pt x="5294926" y="-2763"/>
                  <a:pt x="5456351" y="-1340"/>
                  <a:pt x="5568696" y="0"/>
                </a:cubicBezTo>
                <a:cubicBezTo>
                  <a:pt x="5681041" y="1340"/>
                  <a:pt x="5957028" y="11791"/>
                  <a:pt x="6089904" y="0"/>
                </a:cubicBezTo>
                <a:cubicBezTo>
                  <a:pt x="6222780" y="-11791"/>
                  <a:pt x="6485557" y="8010"/>
                  <a:pt x="6611112" y="0"/>
                </a:cubicBezTo>
                <a:cubicBezTo>
                  <a:pt x="6736667" y="-8010"/>
                  <a:pt x="7207166" y="34517"/>
                  <a:pt x="7461504" y="0"/>
                </a:cubicBezTo>
                <a:cubicBezTo>
                  <a:pt x="7715842" y="-34517"/>
                  <a:pt x="7997652" y="4727"/>
                  <a:pt x="8476488" y="0"/>
                </a:cubicBezTo>
                <a:cubicBezTo>
                  <a:pt x="8955324" y="-4727"/>
                  <a:pt x="9009263" y="-31226"/>
                  <a:pt x="9326880" y="0"/>
                </a:cubicBezTo>
                <a:cubicBezTo>
                  <a:pt x="9644497" y="31226"/>
                  <a:pt x="9567141" y="-14781"/>
                  <a:pt x="9683496" y="0"/>
                </a:cubicBezTo>
                <a:cubicBezTo>
                  <a:pt x="9799851" y="14781"/>
                  <a:pt x="9804032" y="8468"/>
                  <a:pt x="9875520" y="0"/>
                </a:cubicBezTo>
                <a:cubicBezTo>
                  <a:pt x="9947008" y="-8468"/>
                  <a:pt x="9977677" y="-8510"/>
                  <a:pt x="10067544" y="0"/>
                </a:cubicBezTo>
                <a:cubicBezTo>
                  <a:pt x="10157411" y="8510"/>
                  <a:pt x="10259211" y="-4808"/>
                  <a:pt x="10424160" y="0"/>
                </a:cubicBezTo>
                <a:cubicBezTo>
                  <a:pt x="10589109" y="4808"/>
                  <a:pt x="10698874" y="12995"/>
                  <a:pt x="10945368" y="0"/>
                </a:cubicBezTo>
                <a:cubicBezTo>
                  <a:pt x="11191862" y="-12995"/>
                  <a:pt x="11497620" y="30979"/>
                  <a:pt x="11795760" y="0"/>
                </a:cubicBezTo>
                <a:cubicBezTo>
                  <a:pt x="12093900" y="-30979"/>
                  <a:pt x="12033359" y="17306"/>
                  <a:pt x="12152376" y="0"/>
                </a:cubicBezTo>
                <a:cubicBezTo>
                  <a:pt x="12271393" y="-17306"/>
                  <a:pt x="12698740" y="-6151"/>
                  <a:pt x="12838176" y="0"/>
                </a:cubicBezTo>
                <a:cubicBezTo>
                  <a:pt x="12977612" y="6151"/>
                  <a:pt x="13351157" y="-21667"/>
                  <a:pt x="13853160" y="0"/>
                </a:cubicBezTo>
                <a:cubicBezTo>
                  <a:pt x="14355163" y="21667"/>
                  <a:pt x="14035345" y="-172"/>
                  <a:pt x="14209776" y="0"/>
                </a:cubicBezTo>
                <a:cubicBezTo>
                  <a:pt x="14384207" y="172"/>
                  <a:pt x="14629222" y="-31393"/>
                  <a:pt x="14895576" y="0"/>
                </a:cubicBezTo>
                <a:cubicBezTo>
                  <a:pt x="15161930" y="31393"/>
                  <a:pt x="15418721" y="3319"/>
                  <a:pt x="15581376" y="0"/>
                </a:cubicBezTo>
                <a:cubicBezTo>
                  <a:pt x="15744031" y="-3319"/>
                  <a:pt x="15695632" y="-9543"/>
                  <a:pt x="15773400" y="0"/>
                </a:cubicBezTo>
                <a:cubicBezTo>
                  <a:pt x="15851168" y="9543"/>
                  <a:pt x="16150974" y="-26032"/>
                  <a:pt x="16459200" y="0"/>
                </a:cubicBezTo>
                <a:cubicBezTo>
                  <a:pt x="16459222" y="9322"/>
                  <a:pt x="16459920" y="14106"/>
                  <a:pt x="16459200" y="27432"/>
                </a:cubicBezTo>
                <a:cubicBezTo>
                  <a:pt x="16249330" y="65783"/>
                  <a:pt x="15931504" y="34569"/>
                  <a:pt x="15444216" y="27432"/>
                </a:cubicBezTo>
                <a:cubicBezTo>
                  <a:pt x="14956928" y="20295"/>
                  <a:pt x="15245263" y="43793"/>
                  <a:pt x="15087600" y="27432"/>
                </a:cubicBezTo>
                <a:cubicBezTo>
                  <a:pt x="14929937" y="11071"/>
                  <a:pt x="14595147" y="61679"/>
                  <a:pt x="14401800" y="27432"/>
                </a:cubicBezTo>
                <a:cubicBezTo>
                  <a:pt x="14208453" y="-6815"/>
                  <a:pt x="13937267" y="-2756"/>
                  <a:pt x="13551408" y="27432"/>
                </a:cubicBezTo>
                <a:cubicBezTo>
                  <a:pt x="13165549" y="57620"/>
                  <a:pt x="13244142" y="31152"/>
                  <a:pt x="13030200" y="27432"/>
                </a:cubicBezTo>
                <a:cubicBezTo>
                  <a:pt x="12816258" y="23712"/>
                  <a:pt x="12596900" y="37491"/>
                  <a:pt x="12179808" y="27432"/>
                </a:cubicBezTo>
                <a:cubicBezTo>
                  <a:pt x="11762716" y="17373"/>
                  <a:pt x="11577023" y="27593"/>
                  <a:pt x="11329416" y="27432"/>
                </a:cubicBezTo>
                <a:cubicBezTo>
                  <a:pt x="11081809" y="27271"/>
                  <a:pt x="10723385" y="19623"/>
                  <a:pt x="10479024" y="27432"/>
                </a:cubicBezTo>
                <a:cubicBezTo>
                  <a:pt x="10234663" y="35241"/>
                  <a:pt x="9989517" y="31460"/>
                  <a:pt x="9793224" y="27432"/>
                </a:cubicBezTo>
                <a:cubicBezTo>
                  <a:pt x="9596931" y="23404"/>
                  <a:pt x="9533524" y="22036"/>
                  <a:pt x="9436608" y="27432"/>
                </a:cubicBezTo>
                <a:cubicBezTo>
                  <a:pt x="9339692" y="32828"/>
                  <a:pt x="9173466" y="18472"/>
                  <a:pt x="9079992" y="27432"/>
                </a:cubicBezTo>
                <a:cubicBezTo>
                  <a:pt x="8986518" y="36392"/>
                  <a:pt x="8593794" y="42926"/>
                  <a:pt x="8229600" y="27432"/>
                </a:cubicBezTo>
                <a:cubicBezTo>
                  <a:pt x="7865406" y="11938"/>
                  <a:pt x="7848302" y="3496"/>
                  <a:pt x="7543800" y="27432"/>
                </a:cubicBezTo>
                <a:cubicBezTo>
                  <a:pt x="7239298" y="51368"/>
                  <a:pt x="7267744" y="29308"/>
                  <a:pt x="7187184" y="27432"/>
                </a:cubicBezTo>
                <a:cubicBezTo>
                  <a:pt x="7106624" y="25556"/>
                  <a:pt x="6904393" y="10681"/>
                  <a:pt x="6830568" y="27432"/>
                </a:cubicBezTo>
                <a:cubicBezTo>
                  <a:pt x="6756743" y="44183"/>
                  <a:pt x="6651191" y="39884"/>
                  <a:pt x="6473952" y="27432"/>
                </a:cubicBezTo>
                <a:cubicBezTo>
                  <a:pt x="6296713" y="14980"/>
                  <a:pt x="6119980" y="24308"/>
                  <a:pt x="5788152" y="27432"/>
                </a:cubicBezTo>
                <a:cubicBezTo>
                  <a:pt x="5456324" y="30556"/>
                  <a:pt x="5529306" y="26210"/>
                  <a:pt x="5431536" y="27432"/>
                </a:cubicBezTo>
                <a:cubicBezTo>
                  <a:pt x="5333766" y="28654"/>
                  <a:pt x="5016672" y="6571"/>
                  <a:pt x="4910328" y="27432"/>
                </a:cubicBezTo>
                <a:cubicBezTo>
                  <a:pt x="4803984" y="48293"/>
                  <a:pt x="4553431" y="43362"/>
                  <a:pt x="4389120" y="27432"/>
                </a:cubicBezTo>
                <a:cubicBezTo>
                  <a:pt x="4224809" y="11502"/>
                  <a:pt x="3616062" y="38135"/>
                  <a:pt x="3374136" y="27432"/>
                </a:cubicBezTo>
                <a:cubicBezTo>
                  <a:pt x="3132210" y="16729"/>
                  <a:pt x="3042843" y="45542"/>
                  <a:pt x="2852928" y="27432"/>
                </a:cubicBezTo>
                <a:cubicBezTo>
                  <a:pt x="2663013" y="9322"/>
                  <a:pt x="2455267" y="47011"/>
                  <a:pt x="2331720" y="27432"/>
                </a:cubicBezTo>
                <a:cubicBezTo>
                  <a:pt x="2208173" y="7853"/>
                  <a:pt x="1589346" y="70708"/>
                  <a:pt x="1316736" y="27432"/>
                </a:cubicBezTo>
                <a:cubicBezTo>
                  <a:pt x="1044126" y="-15844"/>
                  <a:pt x="1186720" y="35239"/>
                  <a:pt x="1124712" y="27432"/>
                </a:cubicBezTo>
                <a:cubicBezTo>
                  <a:pt x="1062704" y="19625"/>
                  <a:pt x="503031" y="33212"/>
                  <a:pt x="0" y="27432"/>
                </a:cubicBezTo>
                <a:cubicBezTo>
                  <a:pt x="-1295" y="16310"/>
                  <a:pt x="-432" y="13385"/>
                  <a:pt x="0" y="0"/>
                </a:cubicBezTo>
                <a:close/>
              </a:path>
              <a:path w="16459200" h="27432" stroke="0" extrusionOk="0">
                <a:moveTo>
                  <a:pt x="0" y="0"/>
                </a:moveTo>
                <a:cubicBezTo>
                  <a:pt x="169209" y="4271"/>
                  <a:pt x="248605" y="9913"/>
                  <a:pt x="356616" y="0"/>
                </a:cubicBezTo>
                <a:cubicBezTo>
                  <a:pt x="464627" y="-9913"/>
                  <a:pt x="484749" y="7422"/>
                  <a:pt x="548640" y="0"/>
                </a:cubicBezTo>
                <a:cubicBezTo>
                  <a:pt x="612531" y="-7422"/>
                  <a:pt x="809859" y="-22"/>
                  <a:pt x="905256" y="0"/>
                </a:cubicBezTo>
                <a:cubicBezTo>
                  <a:pt x="1000653" y="22"/>
                  <a:pt x="1309175" y="26161"/>
                  <a:pt x="1591056" y="0"/>
                </a:cubicBezTo>
                <a:cubicBezTo>
                  <a:pt x="1872937" y="-26161"/>
                  <a:pt x="2030413" y="-34546"/>
                  <a:pt x="2441448" y="0"/>
                </a:cubicBezTo>
                <a:cubicBezTo>
                  <a:pt x="2852483" y="34546"/>
                  <a:pt x="3014836" y="32798"/>
                  <a:pt x="3456432" y="0"/>
                </a:cubicBezTo>
                <a:cubicBezTo>
                  <a:pt x="3898028" y="-32798"/>
                  <a:pt x="4190634" y="34192"/>
                  <a:pt x="4471416" y="0"/>
                </a:cubicBezTo>
                <a:cubicBezTo>
                  <a:pt x="4752198" y="-34192"/>
                  <a:pt x="4816290" y="10056"/>
                  <a:pt x="4992624" y="0"/>
                </a:cubicBezTo>
                <a:cubicBezTo>
                  <a:pt x="5168958" y="-10056"/>
                  <a:pt x="5425571" y="37166"/>
                  <a:pt x="5843016" y="0"/>
                </a:cubicBezTo>
                <a:cubicBezTo>
                  <a:pt x="6260461" y="-37166"/>
                  <a:pt x="6243365" y="-11909"/>
                  <a:pt x="6528816" y="0"/>
                </a:cubicBezTo>
                <a:cubicBezTo>
                  <a:pt x="6814267" y="11909"/>
                  <a:pt x="6865850" y="-3059"/>
                  <a:pt x="7050024" y="0"/>
                </a:cubicBezTo>
                <a:cubicBezTo>
                  <a:pt x="7234198" y="3059"/>
                  <a:pt x="7529059" y="-29032"/>
                  <a:pt x="7900416" y="0"/>
                </a:cubicBezTo>
                <a:cubicBezTo>
                  <a:pt x="8271773" y="29032"/>
                  <a:pt x="8040284" y="2293"/>
                  <a:pt x="8092440" y="0"/>
                </a:cubicBezTo>
                <a:cubicBezTo>
                  <a:pt x="8144596" y="-2293"/>
                  <a:pt x="8377772" y="18969"/>
                  <a:pt x="8613648" y="0"/>
                </a:cubicBezTo>
                <a:cubicBezTo>
                  <a:pt x="8849524" y="-18969"/>
                  <a:pt x="9039253" y="20479"/>
                  <a:pt x="9299448" y="0"/>
                </a:cubicBezTo>
                <a:cubicBezTo>
                  <a:pt x="9559643" y="-20479"/>
                  <a:pt x="9864452" y="14915"/>
                  <a:pt x="10149840" y="0"/>
                </a:cubicBezTo>
                <a:cubicBezTo>
                  <a:pt x="10435228" y="-14915"/>
                  <a:pt x="10504375" y="14787"/>
                  <a:pt x="10835640" y="0"/>
                </a:cubicBezTo>
                <a:cubicBezTo>
                  <a:pt x="11166905" y="-14787"/>
                  <a:pt x="11598715" y="31089"/>
                  <a:pt x="11850624" y="0"/>
                </a:cubicBezTo>
                <a:cubicBezTo>
                  <a:pt x="12102533" y="-31089"/>
                  <a:pt x="11992592" y="4447"/>
                  <a:pt x="12042648" y="0"/>
                </a:cubicBezTo>
                <a:cubicBezTo>
                  <a:pt x="12092704" y="-4447"/>
                  <a:pt x="12426578" y="2532"/>
                  <a:pt x="12728448" y="0"/>
                </a:cubicBezTo>
                <a:cubicBezTo>
                  <a:pt x="13030318" y="-2532"/>
                  <a:pt x="12877528" y="-7149"/>
                  <a:pt x="12920472" y="0"/>
                </a:cubicBezTo>
                <a:cubicBezTo>
                  <a:pt x="12963416" y="7149"/>
                  <a:pt x="13485109" y="-36483"/>
                  <a:pt x="13935456" y="0"/>
                </a:cubicBezTo>
                <a:cubicBezTo>
                  <a:pt x="14385803" y="36483"/>
                  <a:pt x="14219125" y="12279"/>
                  <a:pt x="14292072" y="0"/>
                </a:cubicBezTo>
                <a:cubicBezTo>
                  <a:pt x="14365019" y="-12279"/>
                  <a:pt x="14443877" y="8821"/>
                  <a:pt x="14484096" y="0"/>
                </a:cubicBezTo>
                <a:cubicBezTo>
                  <a:pt x="14524315" y="-8821"/>
                  <a:pt x="14905426" y="-30068"/>
                  <a:pt x="15169896" y="0"/>
                </a:cubicBezTo>
                <a:cubicBezTo>
                  <a:pt x="15434366" y="30068"/>
                  <a:pt x="15424434" y="12479"/>
                  <a:pt x="15526512" y="0"/>
                </a:cubicBezTo>
                <a:cubicBezTo>
                  <a:pt x="15628590" y="-12479"/>
                  <a:pt x="16062010" y="-12069"/>
                  <a:pt x="16459200" y="0"/>
                </a:cubicBezTo>
                <a:cubicBezTo>
                  <a:pt x="16459049" y="7706"/>
                  <a:pt x="16460087" y="13931"/>
                  <a:pt x="16459200" y="27432"/>
                </a:cubicBezTo>
                <a:cubicBezTo>
                  <a:pt x="16315339" y="20935"/>
                  <a:pt x="16231909" y="42819"/>
                  <a:pt x="16102584" y="27432"/>
                </a:cubicBezTo>
                <a:cubicBezTo>
                  <a:pt x="15973259" y="12045"/>
                  <a:pt x="15580560" y="51242"/>
                  <a:pt x="15416784" y="27432"/>
                </a:cubicBezTo>
                <a:cubicBezTo>
                  <a:pt x="15253008" y="3622"/>
                  <a:pt x="15181626" y="26334"/>
                  <a:pt x="15060168" y="27432"/>
                </a:cubicBezTo>
                <a:cubicBezTo>
                  <a:pt x="14938710" y="28530"/>
                  <a:pt x="14400846" y="21299"/>
                  <a:pt x="14209776" y="27432"/>
                </a:cubicBezTo>
                <a:cubicBezTo>
                  <a:pt x="14018706" y="33565"/>
                  <a:pt x="13805385" y="48505"/>
                  <a:pt x="13688568" y="27432"/>
                </a:cubicBezTo>
                <a:cubicBezTo>
                  <a:pt x="13571751" y="6359"/>
                  <a:pt x="13472548" y="26552"/>
                  <a:pt x="13331952" y="27432"/>
                </a:cubicBezTo>
                <a:cubicBezTo>
                  <a:pt x="13191356" y="28312"/>
                  <a:pt x="13234055" y="20883"/>
                  <a:pt x="13139928" y="27432"/>
                </a:cubicBezTo>
                <a:cubicBezTo>
                  <a:pt x="13045801" y="33981"/>
                  <a:pt x="12707747" y="18669"/>
                  <a:pt x="12454128" y="27432"/>
                </a:cubicBezTo>
                <a:cubicBezTo>
                  <a:pt x="12200509" y="36195"/>
                  <a:pt x="11974339" y="1821"/>
                  <a:pt x="11603736" y="27432"/>
                </a:cubicBezTo>
                <a:cubicBezTo>
                  <a:pt x="11233133" y="53043"/>
                  <a:pt x="11202281" y="15642"/>
                  <a:pt x="10917936" y="27432"/>
                </a:cubicBezTo>
                <a:cubicBezTo>
                  <a:pt x="10633591" y="39222"/>
                  <a:pt x="10351188" y="-7651"/>
                  <a:pt x="9902952" y="27432"/>
                </a:cubicBezTo>
                <a:cubicBezTo>
                  <a:pt x="9454716" y="62515"/>
                  <a:pt x="9540812" y="35851"/>
                  <a:pt x="9381744" y="27432"/>
                </a:cubicBezTo>
                <a:cubicBezTo>
                  <a:pt x="9222676" y="19013"/>
                  <a:pt x="9279274" y="24639"/>
                  <a:pt x="9189720" y="27432"/>
                </a:cubicBezTo>
                <a:cubicBezTo>
                  <a:pt x="9100166" y="30225"/>
                  <a:pt x="9040114" y="24993"/>
                  <a:pt x="8997696" y="27432"/>
                </a:cubicBezTo>
                <a:cubicBezTo>
                  <a:pt x="8955278" y="29871"/>
                  <a:pt x="8568270" y="-9750"/>
                  <a:pt x="8147304" y="27432"/>
                </a:cubicBezTo>
                <a:cubicBezTo>
                  <a:pt x="7726338" y="64614"/>
                  <a:pt x="7756575" y="58097"/>
                  <a:pt x="7461504" y="27432"/>
                </a:cubicBezTo>
                <a:cubicBezTo>
                  <a:pt x="7166433" y="-3233"/>
                  <a:pt x="6691777" y="23003"/>
                  <a:pt x="6446520" y="27432"/>
                </a:cubicBezTo>
                <a:cubicBezTo>
                  <a:pt x="6201263" y="31861"/>
                  <a:pt x="6055564" y="5822"/>
                  <a:pt x="5760720" y="27432"/>
                </a:cubicBezTo>
                <a:cubicBezTo>
                  <a:pt x="5465876" y="49042"/>
                  <a:pt x="5182562" y="-15037"/>
                  <a:pt x="4910328" y="27432"/>
                </a:cubicBezTo>
                <a:cubicBezTo>
                  <a:pt x="4638094" y="69901"/>
                  <a:pt x="4524349" y="1902"/>
                  <a:pt x="4224528" y="27432"/>
                </a:cubicBezTo>
                <a:cubicBezTo>
                  <a:pt x="3924707" y="52962"/>
                  <a:pt x="3780041" y="5974"/>
                  <a:pt x="3538728" y="27432"/>
                </a:cubicBezTo>
                <a:cubicBezTo>
                  <a:pt x="3297415" y="48890"/>
                  <a:pt x="3195183" y="15951"/>
                  <a:pt x="3017520" y="27432"/>
                </a:cubicBezTo>
                <a:cubicBezTo>
                  <a:pt x="2839857" y="38913"/>
                  <a:pt x="2369331" y="20768"/>
                  <a:pt x="2167128" y="27432"/>
                </a:cubicBezTo>
                <a:cubicBezTo>
                  <a:pt x="1964925" y="34096"/>
                  <a:pt x="1784521" y="20363"/>
                  <a:pt x="1481328" y="27432"/>
                </a:cubicBezTo>
                <a:cubicBezTo>
                  <a:pt x="1178135" y="34501"/>
                  <a:pt x="971590" y="55923"/>
                  <a:pt x="630936" y="27432"/>
                </a:cubicBezTo>
                <a:cubicBezTo>
                  <a:pt x="290282" y="-1059"/>
                  <a:pt x="133182" y="8818"/>
                  <a:pt x="0" y="27432"/>
                </a:cubicBezTo>
                <a:cubicBezTo>
                  <a:pt x="-1246" y="21545"/>
                  <a:pt x="-1312" y="12780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2"/>
          <p:cNvSpPr txBox="1"/>
          <p:nvPr/>
        </p:nvSpPr>
        <p:spPr>
          <a:xfrm>
            <a:off x="858739" y="3106974"/>
            <a:ext cx="10070328" cy="61787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>
                <a:sym typeface="Glacial Indifference"/>
              </a:rPr>
              <a:t>Reading records help us work together to support your child’s reading journey.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>
                <a:sym typeface="Glacial Indifference"/>
              </a:rPr>
              <a:t>In your child’s reading record, please jot:</a:t>
            </a:r>
          </a:p>
          <a:p>
            <a:pPr marL="798828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>
                <a:sym typeface="Glacial Indifference"/>
              </a:rPr>
              <a:t>A quick comment on how they found the book (“easy”, “tricky”, “loved it”)</a:t>
            </a:r>
          </a:p>
          <a:p>
            <a:pPr marL="798828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>
                <a:sym typeface="Glacial Indifference"/>
              </a:rPr>
              <a:t>Any favourites or topics they’re enjoying</a:t>
            </a:r>
          </a:p>
          <a:p>
            <a:pPr marL="798828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>
                <a:sym typeface="Glacial Indifference"/>
              </a:rPr>
              <a:t>Requests for easier or more challenging books</a:t>
            </a:r>
          </a:p>
          <a:p>
            <a:pPr marL="798828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600">
              <a:sym typeface="Glacial Indifference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>
                <a:sym typeface="Glacial Indifference"/>
              </a:rPr>
              <a:t>Example of a comment: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>
                <a:sym typeface="Glacial Indifference"/>
              </a:rPr>
              <a:t> “Loved the pictures but struggled with some new words. Could we try something slightly easier?”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600">
              <a:sym typeface="Glacial Indifference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>
                <a:sym typeface="Glacial Indifference"/>
              </a:rPr>
              <a:t>These notes help us tailor book choices to your child’s needs and interests.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600">
              <a:sym typeface="Glacial Indifference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B6E21F-B03C-CD72-184F-23A96F47FD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95"/>
          <a:stretch>
            <a:fillRect/>
          </a:stretch>
        </p:blipFill>
        <p:spPr>
          <a:xfrm>
            <a:off x="11513487" y="3140964"/>
            <a:ext cx="5911596" cy="61447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-51147"/>
            <a:ext cx="16230600" cy="1570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50"/>
              </a:lnSpc>
            </a:pPr>
            <a:r>
              <a:rPr lang="en-US" sz="8678" spc="-312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 Promoting Fluency &amp; Confidence</a:t>
            </a:r>
          </a:p>
        </p:txBody>
      </p:sp>
      <p:sp>
        <p:nvSpPr>
          <p:cNvPr id="3" name="Freeform 3"/>
          <p:cNvSpPr/>
          <p:nvPr/>
        </p:nvSpPr>
        <p:spPr>
          <a:xfrm>
            <a:off x="356962" y="7475148"/>
            <a:ext cx="17574077" cy="5623705"/>
          </a:xfrm>
          <a:custGeom>
            <a:avLst/>
            <a:gdLst/>
            <a:ahLst/>
            <a:cxnLst/>
            <a:rect l="l" t="t" r="r" b="b"/>
            <a:pathLst>
              <a:path w="17574077" h="5623705">
                <a:moveTo>
                  <a:pt x="0" y="0"/>
                </a:moveTo>
                <a:lnTo>
                  <a:pt x="17574076" y="0"/>
                </a:lnTo>
                <a:lnTo>
                  <a:pt x="17574076" y="5623704"/>
                </a:lnTo>
                <a:lnTo>
                  <a:pt x="0" y="56237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356962" y="1442877"/>
            <a:ext cx="17931038" cy="85801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45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Fluency means reading smoothly, with understanding and expression.</a:t>
            </a:r>
          </a:p>
          <a:p>
            <a:pPr algn="l">
              <a:lnSpc>
                <a:spcPts val="6209"/>
              </a:lnSpc>
            </a:pPr>
            <a:r>
              <a:rPr lang="en-US" sz="45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To support fluency at home:</a:t>
            </a:r>
          </a:p>
          <a:p>
            <a:pPr algn="l">
              <a:lnSpc>
                <a:spcPts val="6209"/>
              </a:lnSpc>
            </a:pPr>
            <a:endParaRPr lang="en-US" sz="45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marL="993133" lvl="1" indent="-496566" algn="l">
              <a:lnSpc>
                <a:spcPts val="6209"/>
              </a:lnSpc>
              <a:buFont typeface="Arial"/>
              <a:buChar char="•"/>
            </a:pPr>
            <a:r>
              <a:rPr lang="en-US" sz="45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Reread favourite books — repetition builds confidence</a:t>
            </a:r>
          </a:p>
          <a:p>
            <a:pPr marL="993133" lvl="1" indent="-496566" algn="l">
              <a:lnSpc>
                <a:spcPts val="6209"/>
              </a:lnSpc>
              <a:buFont typeface="Arial"/>
              <a:buChar char="•"/>
            </a:pPr>
            <a:r>
              <a:rPr lang="en-US" sz="45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Echo read: you read a line, then your child copies</a:t>
            </a:r>
          </a:p>
          <a:p>
            <a:pPr marL="993133" lvl="1" indent="-496566" algn="l">
              <a:lnSpc>
                <a:spcPts val="6209"/>
              </a:lnSpc>
              <a:buFont typeface="Arial"/>
              <a:buChar char="•"/>
            </a:pPr>
            <a:r>
              <a:rPr lang="en-US" sz="45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Encourage storytelling in their own words</a:t>
            </a:r>
          </a:p>
          <a:p>
            <a:pPr marL="993133" lvl="1" indent="-496566" algn="l">
              <a:lnSpc>
                <a:spcPts val="6209"/>
              </a:lnSpc>
              <a:buFont typeface="Arial"/>
              <a:buChar char="•"/>
            </a:pPr>
            <a:r>
              <a:rPr lang="en-US" sz="45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Celebrate effort, not perfection</a:t>
            </a:r>
          </a:p>
          <a:p>
            <a:pPr algn="ctr">
              <a:lnSpc>
                <a:spcPts val="6209"/>
              </a:lnSpc>
            </a:pPr>
            <a:r>
              <a:rPr lang="en-US" sz="45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Example phrase:</a:t>
            </a:r>
          </a:p>
          <a:p>
            <a:pPr algn="ctr">
              <a:lnSpc>
                <a:spcPts val="6209"/>
              </a:lnSpc>
            </a:pPr>
            <a:r>
              <a:rPr lang="en-US" sz="4599" i="1" dirty="0">
                <a:solidFill>
                  <a:srgbClr val="000000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 “I loved how you read that part with emotion.”</a:t>
            </a:r>
          </a:p>
          <a:p>
            <a:pPr algn="ctr">
              <a:lnSpc>
                <a:spcPts val="6209"/>
              </a:lnSpc>
            </a:pPr>
            <a:r>
              <a:rPr lang="en-US" sz="459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Confidence grows when children feel proud of their progress</a:t>
            </a:r>
          </a:p>
          <a:p>
            <a:pPr algn="ctr">
              <a:lnSpc>
                <a:spcPts val="6209"/>
              </a:lnSpc>
            </a:pPr>
            <a:endParaRPr lang="en-US" sz="4599" b="1" dirty="0">
              <a:solidFill>
                <a:srgbClr val="000000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14630400" y="4076700"/>
            <a:ext cx="3025772" cy="3623679"/>
          </a:xfrm>
          <a:custGeom>
            <a:avLst/>
            <a:gdLst/>
            <a:ahLst/>
            <a:cxnLst/>
            <a:rect l="l" t="t" r="r" b="b"/>
            <a:pathLst>
              <a:path w="3025772" h="3623679">
                <a:moveTo>
                  <a:pt x="0" y="0"/>
                </a:moveTo>
                <a:lnTo>
                  <a:pt x="3025771" y="0"/>
                </a:lnTo>
                <a:lnTo>
                  <a:pt x="3025771" y="3623679"/>
                </a:lnTo>
                <a:lnTo>
                  <a:pt x="0" y="362367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B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119746"/>
            <a:ext cx="16230600" cy="1570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50"/>
              </a:lnSpc>
            </a:pPr>
            <a:r>
              <a:rPr lang="en-US" sz="8678" spc="-312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Reading in Everyday Environments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971550"/>
            <a:ext cx="14565489" cy="9700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29"/>
              </a:lnSpc>
            </a:pPr>
            <a:endParaRPr dirty="0"/>
          </a:p>
          <a:p>
            <a:pPr algn="l">
              <a:lnSpc>
                <a:spcPts val="5129"/>
              </a:lnSpc>
            </a:pPr>
            <a:r>
              <a:rPr lang="en-US" sz="37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Reading doesn’t just happen in books — it’s all around us. Make reading a part of daily life by encouraging your child to spot and read words wherever you go.</a:t>
            </a:r>
          </a:p>
          <a:p>
            <a:pPr algn="l">
              <a:lnSpc>
                <a:spcPts val="5129"/>
              </a:lnSpc>
            </a:pPr>
            <a:r>
              <a:rPr lang="en-US" sz="37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Ideas for everyday reading:</a:t>
            </a:r>
          </a:p>
          <a:p>
            <a:pPr marL="820417" lvl="1" indent="-410209" algn="l">
              <a:lnSpc>
                <a:spcPts val="5129"/>
              </a:lnSpc>
              <a:buFont typeface="Arial"/>
              <a:buChar char="•"/>
            </a:pPr>
            <a:r>
              <a:rPr lang="en-US" sz="37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Street names, bus numbers, and shop signs</a:t>
            </a:r>
          </a:p>
          <a:p>
            <a:pPr marL="820417" lvl="1" indent="-410209" algn="l">
              <a:lnSpc>
                <a:spcPts val="5129"/>
              </a:lnSpc>
              <a:buFont typeface="Arial"/>
              <a:buChar char="•"/>
            </a:pPr>
            <a:r>
              <a:rPr lang="en-US" sz="37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Food labels or menus at restaurants</a:t>
            </a:r>
          </a:p>
          <a:p>
            <a:pPr marL="820417" lvl="1" indent="-410209" algn="l">
              <a:lnSpc>
                <a:spcPts val="5129"/>
              </a:lnSpc>
              <a:buFont typeface="Arial"/>
              <a:buChar char="•"/>
            </a:pPr>
            <a:r>
              <a:rPr lang="en-US" sz="37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Instructions, leaflets, or posters in public spaces</a:t>
            </a:r>
          </a:p>
          <a:p>
            <a:pPr marL="820417" lvl="1" indent="-410209" algn="l">
              <a:lnSpc>
                <a:spcPts val="5129"/>
              </a:lnSpc>
              <a:buFont typeface="Arial"/>
              <a:buChar char="•"/>
            </a:pPr>
            <a:r>
              <a:rPr lang="en-US" sz="37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Free newspapers or bus adverts</a:t>
            </a:r>
          </a:p>
          <a:p>
            <a:pPr algn="l">
              <a:lnSpc>
                <a:spcPts val="5129"/>
              </a:lnSpc>
            </a:pPr>
            <a:r>
              <a:rPr lang="en-US" sz="37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Why it helps:</a:t>
            </a:r>
          </a:p>
          <a:p>
            <a:pPr marL="820417" lvl="1" indent="-410209" algn="l">
              <a:lnSpc>
                <a:spcPts val="5129"/>
              </a:lnSpc>
              <a:buFont typeface="Arial"/>
              <a:buChar char="•"/>
            </a:pPr>
            <a:r>
              <a:rPr lang="en-US" sz="37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These moments show children that reading has a real purpose and is useful everywhere.</a:t>
            </a:r>
          </a:p>
          <a:p>
            <a:pPr marL="820417" lvl="1" indent="-410209" algn="l">
              <a:lnSpc>
                <a:spcPts val="5129"/>
              </a:lnSpc>
              <a:buFont typeface="Arial"/>
              <a:buChar char="•"/>
            </a:pPr>
            <a:r>
              <a:rPr lang="en-US" sz="37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It builds confidence and curiosity — even a short trip can become a reading adventure.</a:t>
            </a:r>
          </a:p>
          <a:p>
            <a:pPr algn="ctr">
              <a:lnSpc>
                <a:spcPts val="5129"/>
              </a:lnSpc>
            </a:pPr>
            <a:endParaRPr lang="en-US" sz="37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91401DC-7AF6-42FA-BE31-CF773B6C8B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020"/>
            <a:ext cx="18283428" cy="102870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C91D92-0BAD-229F-936D-0C316193C6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528" y="180615"/>
            <a:ext cx="3084781" cy="30847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149CE43-4E4C-C8DC-999E-41A5FB6821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1816" y="53581"/>
            <a:ext cx="2555769" cy="32512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FABFC3-EAEE-00E0-B0C0-C9E8A053D5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3099" y="11153"/>
            <a:ext cx="2469402" cy="33899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65C137C-34DF-D0C7-0C64-23336C9D8F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4528" y="3537962"/>
            <a:ext cx="3297470" cy="31397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14D749-DC74-10B6-F191-B62615E4EE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4577" y="6874425"/>
            <a:ext cx="3605762" cy="3248294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2B7203F0-D9CB-4774-B9D4-B3AB625DFB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01242" y="3450961"/>
            <a:ext cx="12186759" cy="683604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2"/>
          <p:cNvSpPr txBox="1"/>
          <p:nvPr/>
        </p:nvSpPr>
        <p:spPr>
          <a:xfrm>
            <a:off x="6833065" y="3722221"/>
            <a:ext cx="10302930" cy="6512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100" kern="1200" spc="-269" dirty="0">
                <a:solidFill>
                  <a:srgbClr val="FFFFFF"/>
                </a:solidFill>
                <a:latin typeface="Glacial Indifference" panose="020B0604020202020204" charset="0"/>
                <a:ea typeface="+mj-ea"/>
                <a:cs typeface="+mj-cs"/>
                <a:sym typeface="Scripter"/>
              </a:rPr>
              <a:t>Talk for Writing: Building Storytelling Skills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88CB8AF-5631-45C6-BFEC-971C4D6E5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3428661"/>
            <a:ext cx="18283428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F2EA1AF-73AB-4FCB-B4EE-0E42E725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6857322"/>
            <a:ext cx="6096480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A18FBF-6157-4210-BEF2-9A6C31FA8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478" y="-1020"/>
            <a:ext cx="0" cy="10287004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3C9CCA8-3CEC-4CD0-A624-A701C61251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81395" y="-1020"/>
            <a:ext cx="0" cy="336042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DFDA711-2183-447C-AA6C-B1B5643763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266312" y="-1020"/>
            <a:ext cx="0" cy="336042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61A6FAB4-089E-EB95-DE2F-65F59F63ED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958266" y="48138"/>
            <a:ext cx="2339129" cy="3349864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6400800" y="4422943"/>
            <a:ext cx="11658600" cy="5597357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Before children can write confidently, they need to say and hear stories. Talk for Writing helps them learn patterns, structure, and rich language through speaking first.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How parents can support:</a:t>
            </a:r>
          </a:p>
          <a:p>
            <a:pPr marL="690881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Ask your child to retell a story in their own words.</a:t>
            </a:r>
          </a:p>
          <a:p>
            <a:pPr marL="690881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Use sentence starters like:</a:t>
            </a:r>
          </a:p>
          <a:p>
            <a:pPr marL="1381761" lvl="2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“Once upon a time…”</a:t>
            </a:r>
          </a:p>
          <a:p>
            <a:pPr marL="1381761" lvl="2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“One day…”</a:t>
            </a:r>
          </a:p>
          <a:p>
            <a:pPr marL="1381761" lvl="2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“Then something surprising happened…”</a:t>
            </a:r>
          </a:p>
          <a:p>
            <a:pPr marL="690881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Encourage them to change the story ending or add a new character.</a:t>
            </a:r>
          </a:p>
          <a:p>
            <a:pPr marL="690881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Act out stories together using toys or props.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Why it works: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 Talking builds memory, vocabulary, and imagination.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FFFF"/>
                </a:solidFill>
                <a:latin typeface="Glacial Indifference" panose="020B0604020202020204" charset="0"/>
                <a:sym typeface="Glacial Indifference"/>
              </a:rPr>
              <a:t> Children who can tell a story aloud can later write one with confidence.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FFFFFF"/>
              </a:solidFill>
              <a:latin typeface="Glacial Indifference" panose="020B0604020202020204" charset="0"/>
              <a:sym typeface="Glacial Indifference"/>
            </a:endParaRP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BB7E9CF7-CC62-3A20-201A-AF23369131E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991600" y="4991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3265B43D-7C41-572B-5717-649C546E60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144000" y="51435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6">
            <a:extLst>
              <a:ext uri="{FF2B5EF4-FFF2-40B4-BE49-F238E27FC236}">
                <a16:creationId xmlns:a16="http://schemas.microsoft.com/office/drawing/2014/main" id="{BA2C9335-5956-0F16-D030-248DC9F9998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296400" y="52959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2C142FD-F3EC-F2A7-A6B4-4CD7F49896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8115295" cy="10286999"/>
          </a:xfrm>
          <a:prstGeom prst="rect">
            <a:avLst/>
          </a:prstGeom>
          <a:ln>
            <a:noFill/>
          </a:ln>
          <a:effectLst>
            <a:outerShdw blurRad="317500" dist="241300" dir="204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2"/>
          <p:cNvSpPr txBox="1"/>
          <p:nvPr/>
        </p:nvSpPr>
        <p:spPr>
          <a:xfrm>
            <a:off x="1143001" y="6518748"/>
            <a:ext cx="5984942" cy="2556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spc="-312">
                <a:latin typeface="+mj-lt"/>
                <a:ea typeface="+mj-ea"/>
                <a:cs typeface="+mj-cs"/>
                <a:sym typeface="Scripter"/>
              </a:rPr>
              <a:t>Free Online Reading Resources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FC778B-5D01-3B67-FFB3-5E0E1B57DF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419" y="1032208"/>
            <a:ext cx="2296323" cy="22963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22251E1-1544-931F-7D59-5289A5972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2343" y="2244148"/>
            <a:ext cx="2788411" cy="10843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ED3B9D-E03B-3D80-AB6D-B9C5601131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332" y="3811131"/>
            <a:ext cx="2788411" cy="8670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96B953-4B17-DC3B-D9B4-BEA6D967EE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2343" y="3811131"/>
            <a:ext cx="2313432" cy="2313432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8382000" y="114300"/>
            <a:ext cx="9601200" cy="9829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63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300" dirty="0">
                <a:latin typeface="Glacial Indifference" panose="020B0604020202020204" charset="0"/>
                <a:sym typeface="Glacial Indifference"/>
              </a:rPr>
              <a:t> Here are safe, free sites to explore books online:</a:t>
            </a:r>
          </a:p>
          <a:p>
            <a:pPr marL="885186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300" dirty="0">
                <a:latin typeface="Glacial Indifference" panose="020B0604020202020204" charset="0"/>
                <a:sym typeface="Glacial Indifference"/>
              </a:rPr>
              <a:t>Oxford Owl eBook Library – levelled reading books.</a:t>
            </a:r>
          </a:p>
          <a:p>
            <a:pPr marL="885186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300" dirty="0">
                <a:latin typeface="Glacial Indifference" panose="020B0604020202020204" charset="0"/>
                <a:sym typeface="Glacial Indifference"/>
              </a:rPr>
              <a:t>Storyline Online – celebrities reading picture books aloud.</a:t>
            </a:r>
          </a:p>
          <a:p>
            <a:pPr marL="885186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300" dirty="0">
                <a:latin typeface="Glacial Indifference" panose="020B0604020202020204" charset="0"/>
                <a:sym typeface="Glacial Indifference"/>
              </a:rPr>
              <a:t>BookTrust </a:t>
            </a:r>
            <a:r>
              <a:rPr lang="en-US" sz="6300" dirty="0" err="1">
                <a:latin typeface="Glacial Indifference" panose="020B0604020202020204" charset="0"/>
                <a:sym typeface="Glacial Indifference"/>
              </a:rPr>
              <a:t>HomeTime</a:t>
            </a:r>
            <a:r>
              <a:rPr lang="en-US" sz="6300" dirty="0">
                <a:latin typeface="Glacial Indifference" panose="020B0604020202020204" charset="0"/>
                <a:sym typeface="Glacial Indifference"/>
              </a:rPr>
              <a:t> – games, videos, and read-</a:t>
            </a:r>
            <a:r>
              <a:rPr lang="en-US" sz="6300" dirty="0" err="1">
                <a:latin typeface="Glacial Indifference" panose="020B0604020202020204" charset="0"/>
                <a:sym typeface="Glacial Indifference"/>
              </a:rPr>
              <a:t>alongs</a:t>
            </a:r>
            <a:r>
              <a:rPr lang="en-US" sz="6300" dirty="0">
                <a:latin typeface="Glacial Indifference" panose="020B0604020202020204" charset="0"/>
                <a:sym typeface="Glacial Indifference"/>
              </a:rPr>
              <a:t>.</a:t>
            </a:r>
          </a:p>
          <a:p>
            <a:pPr marL="885186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300" dirty="0">
                <a:latin typeface="Glacial Indifference" panose="020B0604020202020204" charset="0"/>
                <a:sym typeface="Glacial Indifference"/>
              </a:rPr>
              <a:t>BBC Bitesize Reading – fun literacy activities.</a:t>
            </a:r>
          </a:p>
          <a:p>
            <a:pPr marL="885186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300" dirty="0">
                <a:latin typeface="Glacial Indifference" panose="020B0604020202020204" charset="0"/>
                <a:sym typeface="Glacial Indifference"/>
              </a:rPr>
              <a:t>World Book Day – Share a Story Corner – video stories and crafts.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300" dirty="0">
                <a:latin typeface="Glacial Indifference" panose="020B0604020202020204" charset="0"/>
                <a:sym typeface="Glacial Indifference"/>
              </a:rPr>
              <a:t>Let your child pick what interests them most — choice encourages motivation.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000" dirty="0">
              <a:sym typeface="Glacial Indifference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799381" y="-2298"/>
            <a:ext cx="14689238" cy="1425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96"/>
              </a:lnSpc>
            </a:pPr>
            <a:r>
              <a:rPr lang="en-US" sz="7854" spc="-282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Take-Home Tips &amp; Final Thoughts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76651" y="1375681"/>
            <a:ext cx="15911968" cy="8149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94"/>
              </a:lnSpc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Read little and often — 10 minutes a day works wonders</a:t>
            </a:r>
          </a:p>
          <a:p>
            <a:pPr marL="798828" lvl="1" indent="-399414" algn="l">
              <a:lnSpc>
                <a:spcPts val="4994"/>
              </a:lnSpc>
              <a:buFont typeface="Arial"/>
              <a:buChar char="•"/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Let your child choose what to read</a:t>
            </a:r>
          </a:p>
          <a:p>
            <a:pPr marL="798828" lvl="1" indent="-399414" algn="l">
              <a:lnSpc>
                <a:spcPts val="4994"/>
              </a:lnSpc>
              <a:buFont typeface="Arial"/>
              <a:buChar char="•"/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Talk, wonder, and laugh about stories together</a:t>
            </a:r>
          </a:p>
          <a:p>
            <a:pPr marL="798828" lvl="1" indent="-399414" algn="l">
              <a:lnSpc>
                <a:spcPts val="4994"/>
              </a:lnSpc>
              <a:buFont typeface="Arial"/>
              <a:buChar char="•"/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Record small successes in their reading record</a:t>
            </a:r>
          </a:p>
          <a:p>
            <a:pPr marL="798828" lvl="1" indent="-399414" algn="l">
              <a:lnSpc>
                <a:spcPts val="4994"/>
              </a:lnSpc>
              <a:buFont typeface="Arial"/>
              <a:buChar char="•"/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Celebrate every effort — progress over perfection</a:t>
            </a:r>
          </a:p>
          <a:p>
            <a:pPr algn="ctr">
              <a:lnSpc>
                <a:spcPts val="4994"/>
              </a:lnSpc>
            </a:pPr>
            <a:endParaRPr lang="en-US" sz="36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l">
              <a:lnSpc>
                <a:spcPts val="4994"/>
              </a:lnSpc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Sample questions to ask at home:</a:t>
            </a:r>
          </a:p>
          <a:p>
            <a:pPr marL="798828" lvl="1" indent="-399414" algn="l">
              <a:lnSpc>
                <a:spcPts val="4994"/>
              </a:lnSpc>
              <a:buFont typeface="Arial"/>
              <a:buChar char="•"/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“I wonder what will happen next?”</a:t>
            </a:r>
          </a:p>
          <a:p>
            <a:pPr marL="798828" lvl="1" indent="-399414" algn="l">
              <a:lnSpc>
                <a:spcPts val="4994"/>
              </a:lnSpc>
              <a:buFont typeface="Arial"/>
              <a:buChar char="•"/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“What was the funniest part?”</a:t>
            </a:r>
          </a:p>
          <a:p>
            <a:pPr marL="798828" lvl="1" indent="-399414" algn="l">
              <a:lnSpc>
                <a:spcPts val="4994"/>
              </a:lnSpc>
              <a:buFont typeface="Arial"/>
              <a:buChar char="•"/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“Would you like to find another book like this one?”</a:t>
            </a:r>
          </a:p>
          <a:p>
            <a:pPr algn="ctr">
              <a:lnSpc>
                <a:spcPts val="4994"/>
              </a:lnSpc>
            </a:pPr>
            <a:r>
              <a:rPr lang="en-US" sz="36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Thank you for coming! Together, we can help every child discover the joy of stories.</a:t>
            </a:r>
          </a:p>
          <a:p>
            <a:pPr algn="ctr">
              <a:lnSpc>
                <a:spcPts val="4994"/>
              </a:lnSpc>
            </a:pPr>
            <a:endParaRPr lang="en-US" sz="36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4" name="Freeform 2">
            <a:extLst>
              <a:ext uri="{FF2B5EF4-FFF2-40B4-BE49-F238E27FC236}">
                <a16:creationId xmlns:a16="http://schemas.microsoft.com/office/drawing/2014/main" id="{88995444-DC3A-80C4-0BBD-8C4B72D71A2F}"/>
              </a:ext>
            </a:extLst>
          </p:cNvPr>
          <p:cNvSpPr/>
          <p:nvPr/>
        </p:nvSpPr>
        <p:spPr>
          <a:xfrm rot="267136">
            <a:off x="13574092" y="2353670"/>
            <a:ext cx="2892510" cy="4309140"/>
          </a:xfrm>
          <a:custGeom>
            <a:avLst/>
            <a:gdLst/>
            <a:ahLst/>
            <a:cxnLst/>
            <a:rect l="l" t="t" r="r" b="b"/>
            <a:pathLst>
              <a:path w="2892510" h="4309140">
                <a:moveTo>
                  <a:pt x="0" y="0"/>
                </a:moveTo>
                <a:lnTo>
                  <a:pt x="2892510" y="0"/>
                </a:lnTo>
                <a:lnTo>
                  <a:pt x="2892510" y="4309139"/>
                </a:lnTo>
                <a:lnTo>
                  <a:pt x="0" y="43091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1257</Words>
  <Application>Microsoft Office PowerPoint</Application>
  <PresentationFormat>Custom</PresentationFormat>
  <Paragraphs>135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Glacial Indifference Bold</vt:lpstr>
      <vt:lpstr>Arial</vt:lpstr>
      <vt:lpstr>Scripter</vt:lpstr>
      <vt:lpstr>Calibri</vt:lpstr>
      <vt:lpstr>Glacial Indifference</vt:lpstr>
      <vt:lpstr>Glacial Indifference Italics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Narrative Writing Lesson Presentation with Bright Colors in a Doodle Style</dc:title>
  <dc:creator>Ruth Adu-Boahen</dc:creator>
  <cp:lastModifiedBy>Ruth Afia Adu-Boahen</cp:lastModifiedBy>
  <cp:revision>2</cp:revision>
  <dcterms:created xsi:type="dcterms:W3CDTF">2006-08-16T00:00:00Z</dcterms:created>
  <dcterms:modified xsi:type="dcterms:W3CDTF">2025-10-24T14:33:08Z</dcterms:modified>
  <dc:identifier>DAG2pIiyh6w</dc:identifier>
</cp:coreProperties>
</file>