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Slides/notesSlide4.xml" ContentType="application/vnd.openxmlformats-officedocument.presentationml.notes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Slides/notesSlide3.xml" ContentType="application/vnd.openxmlformats-officedocument.presentationml.notesSlide+xml"/>
  <Override PartName="/ppt/slides/slide5.xml" ContentType="application/vnd.openxmlformats-officedocument.presentationml.slide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1.xml" ContentType="application/vnd.openxmlformats-officedocument.presentationml.slide+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1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2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5714" autoAdjust="0"/>
  </p:normalViewPr>
  <p:slideViewPr>
    <p:cSldViewPr snapToGrid="0">
      <p:cViewPr varScale="1">
        <p:scale>
          <a:sx n="95" d="100"/>
          <a:sy n="95" d="100"/>
        </p:scale>
        <p:origin x="4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0201F1-4B9C-447A-8974-3524D2FA66A7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CA11E-A6FC-417B-8A72-16435E8A7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785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Greet everyone warmly. Invite parents and children to think: “What was your favourite story as a child? Why did you love it?”</a:t>
            </a:r>
          </a:p>
          <a:p>
            <a:r>
              <a:rPr lang="en-GB" dirty="0"/>
              <a:t>Mention that reading is about conversation and connection, not just decoding words.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0CA11E-A6FC-417B-8A72-16435E8A7E4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148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Show 3–4 books of different types (picture book, short chapter, non-fiction, poetry).</a:t>
            </a:r>
          </a:p>
          <a:p>
            <a:r>
              <a:rPr lang="en-GB" dirty="0"/>
              <a:t>•	Mention your class’s current reading focus or favourite book.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0CA11E-A6FC-417B-8A72-16435E8A7E4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690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•	Model with a short passage from a Year 2 favourite </a:t>
            </a:r>
          </a:p>
          <a:p>
            <a:r>
              <a:rPr lang="en-GB" dirty="0"/>
              <a:t>•	Highlight how tone and expression make reading fun and meaningful.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0CA11E-A6FC-417B-8A72-16435E8A7E4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037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dirty="0"/>
              <a:t>Circulate and support families.</a:t>
            </a:r>
          </a:p>
          <a:p>
            <a:pPr lvl="0"/>
            <a:r>
              <a:rPr lang="en-GB" dirty="0"/>
              <a:t>Celebrate curiosity and all types of responses.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0CA11E-A6FC-417B-8A72-16435E8A7E4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728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dirty="0"/>
              <a:t>Show a sample reading record (include an example entry).</a:t>
            </a:r>
          </a:p>
          <a:p>
            <a:pPr lvl="0"/>
            <a:r>
              <a:rPr lang="en-GB" dirty="0"/>
              <a:t>Encourage families to make it their own — drawings, quotes, or stickers all count.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0CA11E-A6FC-417B-8A72-16435E8A7E4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0704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dirty="0"/>
              <a:t>Reinforce that it’s about connection, not perfection.</a:t>
            </a:r>
          </a:p>
          <a:p>
            <a:pPr lvl="0"/>
            <a:r>
              <a:rPr lang="en-GB" dirty="0"/>
              <a:t>Encourage families to visit local libraries or swap books.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0CA11E-A6FC-417B-8A72-16435E8A7E4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5049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dirty="0"/>
              <a:t>Invite informal chat or questions.</a:t>
            </a:r>
          </a:p>
          <a:p>
            <a:pPr lvl="0"/>
            <a:r>
              <a:rPr lang="en-GB" dirty="0"/>
              <a:t>Mention where families can find recommended book lists or get more support.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0CA11E-A6FC-417B-8A72-16435E8A7E4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764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2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534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4939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84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9011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3932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41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843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137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923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51078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71722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370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22997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83291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43247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5720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AA64FD6-5066-4C7E-826E-6239E012BA98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0307805-7816-44DE-AF6B-DF85B8AD62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78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4" r:id="rId12"/>
    <p:sldLayoutId id="2147483815" r:id="rId13"/>
    <p:sldLayoutId id="2147483816" r:id="rId14"/>
    <p:sldLayoutId id="2147483817" r:id="rId15"/>
    <p:sldLayoutId id="2147483818" r:id="rId16"/>
    <p:sldLayoutId id="214748381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ordowl.co.uk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usythings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042F8-9B22-BE65-091C-235CF8E88F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Reading Workshop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894C74-522B-9E31-93BB-98C398366C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2165648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EBCBE-B8EA-EC94-841F-C222F8C67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Welcome to Our Year 2 Reading Workshop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94850-B556-C82C-C6D4-9E5C46BBAB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5497285" cy="3318936"/>
          </a:xfrm>
        </p:spPr>
        <p:txBody>
          <a:bodyPr/>
          <a:lstStyle/>
          <a:p>
            <a:r>
              <a:rPr lang="en-GB" dirty="0"/>
              <a:t>“Reading is joy, not a test.”</a:t>
            </a:r>
          </a:p>
          <a:p>
            <a:r>
              <a:rPr lang="en-GB" dirty="0"/>
              <a:t>Today we’ll explore how reading together can spark curiosity, connection, and confidence.</a:t>
            </a:r>
          </a:p>
          <a:p>
            <a:r>
              <a:rPr lang="en-GB" dirty="0"/>
              <a:t>Aim: To build children’s love of reading and show families how to support understanding through talk.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C36E0A-ED9D-F4FC-DB28-E46862D37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4570" y="2401557"/>
            <a:ext cx="4323143" cy="3697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202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94E03-03F2-71EA-18B3-F1C26F13A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Reading for Pleasure Matters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8C681-5FCF-AB1B-B48E-279FB1A5C2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64290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Builds imagination and vocabulary</a:t>
            </a:r>
          </a:p>
          <a:p>
            <a:r>
              <a:rPr lang="en-GB" dirty="0"/>
              <a:t>Strengthens family bonds</a:t>
            </a:r>
          </a:p>
          <a:p>
            <a:r>
              <a:rPr lang="en-GB" dirty="0"/>
              <a:t>Supports learning across all subjects</a:t>
            </a:r>
          </a:p>
          <a:p>
            <a:r>
              <a:rPr lang="en-GB" dirty="0"/>
              <a:t>10 minutes a day can make a huge difference!</a:t>
            </a:r>
          </a:p>
          <a:p>
            <a:r>
              <a:rPr lang="en-GB" dirty="0"/>
              <a:t>Share a quick story or example from your class — “When we read ___, children were buzzing with ideas!” </a:t>
            </a:r>
          </a:p>
          <a:p>
            <a:r>
              <a:rPr lang="en-GB" dirty="0"/>
              <a:t>Emphasize that any reading counts — comics, recipes, fact books, football magazines.</a:t>
            </a:r>
          </a:p>
        </p:txBody>
      </p:sp>
      <p:pic>
        <p:nvPicPr>
          <p:cNvPr id="1026" name="Picture 2" descr="Reading For Pleasure - Great Time to Be Talking About This — Garn Press">
            <a:extLst>
              <a:ext uri="{FF2B5EF4-FFF2-40B4-BE49-F238E27FC236}">
                <a16:creationId xmlns:a16="http://schemas.microsoft.com/office/drawing/2014/main" id="{FF21C61C-E029-B8C7-2FF5-E4092F364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331" y="2559816"/>
            <a:ext cx="2607551" cy="1738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997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6C25B-0133-D2A2-77DF-55C4D7DFA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Easy Ways to Build Reading Habits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D9E55C-6ABB-69A4-11AE-8587CDD205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49547"/>
            <a:ext cx="9601196" cy="3318936"/>
          </a:xfrm>
        </p:spPr>
        <p:txBody>
          <a:bodyPr>
            <a:normAutofit/>
          </a:bodyPr>
          <a:lstStyle/>
          <a:p>
            <a:r>
              <a:rPr lang="en-GB" dirty="0"/>
              <a:t>Let your child choose what to read</a:t>
            </a:r>
          </a:p>
          <a:p>
            <a:r>
              <a:rPr lang="en-GB" dirty="0"/>
              <a:t>Read little and often</a:t>
            </a:r>
          </a:p>
          <a:p>
            <a:r>
              <a:rPr lang="en-GB" dirty="0"/>
              <a:t>Talk about books — ask “I wonder…” questions</a:t>
            </a:r>
          </a:p>
          <a:p>
            <a:r>
              <a:rPr lang="en-GB" dirty="0"/>
              <a:t>Make it part of your routine: bedtime, Saturday mornings, library trips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6FE2FE-E171-75E4-064B-EC4022335E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8540">
            <a:off x="10105882" y="935739"/>
            <a:ext cx="1081182" cy="16837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ACEA3F-4149-A9F8-DECC-96CCC6BB7D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32778">
            <a:off x="967467" y="4636261"/>
            <a:ext cx="1059762" cy="15700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45228C5-4FED-0692-E229-F189E7D940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5815" y="4571706"/>
            <a:ext cx="1717209" cy="15603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2BDCC23-61A6-084C-7995-49608F7E41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65465" y="4601838"/>
            <a:ext cx="1227751" cy="15924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856511-42DA-21C8-5FEC-B7203301C1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19583">
            <a:off x="10360625" y="4643809"/>
            <a:ext cx="1071944" cy="15603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EE7F0A5-0A0F-E16A-C601-5BAD4A7176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901443">
            <a:off x="964994" y="655320"/>
            <a:ext cx="1131486" cy="17515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FA9546D-2544-3148-022D-AE0920FFA6E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62011" y="4571706"/>
            <a:ext cx="1227751" cy="160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143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44323-145C-86EA-8CBD-81CF9BA5E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Aloud – Bringing Stories to Life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60A92A-FC0F-D36E-404C-626D37048E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71631"/>
            <a:ext cx="6776773" cy="3318936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dirty="0"/>
              <a:t>Read once plainly, then again with expression</a:t>
            </a:r>
          </a:p>
          <a:p>
            <a:pPr lvl="0"/>
            <a:r>
              <a:rPr lang="en-GB" dirty="0"/>
              <a:t>Talk before, during, and after reading</a:t>
            </a:r>
          </a:p>
          <a:p>
            <a:pPr lvl="0"/>
            <a:r>
              <a:rPr lang="en-GB" dirty="0"/>
              <a:t>Use questions to deepen understanding</a:t>
            </a:r>
          </a:p>
          <a:p>
            <a:pPr lvl="0"/>
            <a:endParaRPr lang="en-GB" dirty="0"/>
          </a:p>
          <a:p>
            <a:r>
              <a:rPr lang="en-GB" b="1" dirty="0"/>
              <a:t>Example Prompts :</a:t>
            </a:r>
            <a:endParaRPr lang="en-GB" dirty="0"/>
          </a:p>
          <a:p>
            <a:pPr lvl="0"/>
            <a:r>
              <a:rPr lang="en-GB" i="1" dirty="0"/>
              <a:t>Before:</a:t>
            </a:r>
            <a:r>
              <a:rPr lang="en-GB" dirty="0"/>
              <a:t> “Who do you think this story is about?” -Prediction</a:t>
            </a:r>
          </a:p>
          <a:p>
            <a:pPr lvl="0"/>
            <a:r>
              <a:rPr lang="en-GB" i="1" dirty="0"/>
              <a:t>During:</a:t>
            </a:r>
            <a:r>
              <a:rPr lang="en-GB" dirty="0"/>
              <a:t> “Why do you think they did that?”- Inference</a:t>
            </a:r>
          </a:p>
          <a:p>
            <a:pPr lvl="0"/>
            <a:r>
              <a:rPr lang="en-GB" i="1" dirty="0"/>
              <a:t>After:</a:t>
            </a:r>
            <a:r>
              <a:rPr lang="en-GB" dirty="0"/>
              <a:t> “What surprised you the most?”- Opinion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A5A4D7-9FCA-6B24-6040-E2485211479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319" t="12659" r="319" b="18722"/>
          <a:stretch>
            <a:fillRect/>
          </a:stretch>
        </p:blipFill>
        <p:spPr>
          <a:xfrm>
            <a:off x="7292452" y="2571631"/>
            <a:ext cx="4069874" cy="200037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05106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0A0FF-02B1-EC31-801A-2738B4317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1077964"/>
            <a:ext cx="9601196" cy="1303867"/>
          </a:xfrm>
        </p:spPr>
        <p:txBody>
          <a:bodyPr/>
          <a:lstStyle/>
          <a:p>
            <a:r>
              <a:rPr lang="en-GB" dirty="0"/>
              <a:t>Parent Practice: Questions in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08D8EE-63D9-6228-5A42-936E198FA5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Instructions</a:t>
            </a:r>
            <a:endParaRPr lang="en-GB" dirty="0"/>
          </a:p>
          <a:p>
            <a:pPr lvl="0"/>
            <a:r>
              <a:rPr lang="en-GB" dirty="0"/>
              <a:t>In pairs (parent + child or two parents), choose a book or page.</a:t>
            </a:r>
          </a:p>
          <a:p>
            <a:pPr lvl="0"/>
            <a:r>
              <a:rPr lang="en-GB" dirty="0"/>
              <a:t>Try one question before, one during, one after.</a:t>
            </a:r>
          </a:p>
          <a:p>
            <a:pPr lvl="0"/>
            <a:r>
              <a:rPr lang="en-GB" dirty="0"/>
              <a:t>Share one question with the group.</a:t>
            </a:r>
          </a:p>
          <a:p>
            <a:r>
              <a:rPr lang="en-GB" b="1" dirty="0"/>
              <a:t>Optional Challenge:</a:t>
            </a:r>
            <a:endParaRPr lang="en-GB" dirty="0"/>
          </a:p>
          <a:p>
            <a:pPr lvl="0"/>
            <a:r>
              <a:rPr lang="en-GB" dirty="0"/>
              <a:t>What if your child says, “I don’t know”?</a:t>
            </a:r>
            <a:br>
              <a:rPr lang="en-GB" dirty="0"/>
            </a:br>
            <a:r>
              <a:rPr lang="en-GB" dirty="0"/>
              <a:t>→ Try “Let’s look again” or “What do you think might happen?”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5958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117B6-2C4A-BDAD-CE69-4470092ED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Reintroducing Our Reading Record Books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50AB6-A0E5-8D15-7AA4-FC6AA933A6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5286269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 tool for celebrating reading, not a chore!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Jot quick notes: favourite parts, new words, “I wonder…” moments</a:t>
            </a:r>
          </a:p>
          <a:p>
            <a:pPr lvl="0"/>
            <a:r>
              <a:rPr lang="en-GB" dirty="0"/>
              <a:t>Share and celebrate reading at school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C19700-A2C4-06D3-B299-512E1ADC22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1577" y="2436820"/>
            <a:ext cx="3439048" cy="343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122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0569B-CF05-E6FA-9711-2828C7836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Take-Home Tips for Reading Together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7D6C2-96A7-814D-053F-6454ED2FA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3825" y="2190896"/>
            <a:ext cx="8004349" cy="3684972"/>
          </a:xfrm>
        </p:spPr>
        <p:txBody>
          <a:bodyPr>
            <a:normAutofit/>
          </a:bodyPr>
          <a:lstStyle/>
          <a:p>
            <a:pPr marL="0" indent="0">
              <a:buNone/>
            </a:pPr>
            <a:br>
              <a:rPr lang="en-GB" dirty="0"/>
            </a:br>
            <a:r>
              <a:rPr lang="en-GB" sz="4000" dirty="0"/>
              <a:t>✅ 10 minutes a day — little and often</a:t>
            </a:r>
            <a:br>
              <a:rPr lang="en-GB" sz="4000" dirty="0"/>
            </a:br>
            <a:r>
              <a:rPr lang="en-GB" sz="4000" dirty="0"/>
              <a:t>✅ Let your child pick the book</a:t>
            </a:r>
            <a:br>
              <a:rPr lang="en-GB" sz="4000" dirty="0"/>
            </a:br>
            <a:r>
              <a:rPr lang="en-GB" sz="4000" dirty="0"/>
              <a:t>✅ Ask one “I wonder…” question</a:t>
            </a:r>
            <a:br>
              <a:rPr lang="en-GB" sz="4000" dirty="0"/>
            </a:br>
            <a:r>
              <a:rPr lang="en-GB" sz="4000" dirty="0"/>
              <a:t>✅ Talk about favourite moments</a:t>
            </a:r>
            <a:br>
              <a:rPr lang="en-GB" sz="4000" dirty="0"/>
            </a:br>
            <a:r>
              <a:rPr lang="en-GB" sz="4000" dirty="0"/>
              <a:t>✅ Keep reading fun!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49195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A67CB-ABED-AEDD-0C4F-2A605D530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for Reading with Us!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70AE1-1ACC-D1CB-151E-791DF719A9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“The more that you read, the more things you will know.” – Dr. Seuss</a:t>
            </a:r>
          </a:p>
          <a:p>
            <a:pPr lvl="0"/>
            <a:r>
              <a:rPr lang="en-GB" dirty="0"/>
              <a:t>Questions or ideas to share?</a:t>
            </a:r>
          </a:p>
          <a:p>
            <a:pPr marL="0" lvl="0" indent="0">
              <a:buNone/>
            </a:pPr>
            <a:endParaRPr lang="en-GB" dirty="0"/>
          </a:p>
          <a:p>
            <a:pPr lvl="0"/>
            <a:r>
              <a:rPr lang="en-GB" dirty="0"/>
              <a:t>Oxford Owl- </a:t>
            </a:r>
            <a:r>
              <a:rPr lang="en-GB" dirty="0">
                <a:hlinkClick r:id="rId3"/>
              </a:rPr>
              <a:t>https://www.oxfordowl.co.uk/</a:t>
            </a:r>
            <a:r>
              <a:rPr lang="en-GB" dirty="0"/>
              <a:t> </a:t>
            </a:r>
          </a:p>
          <a:p>
            <a:pPr lvl="0"/>
            <a:r>
              <a:rPr lang="en-GB"/>
              <a:t>Busy things- </a:t>
            </a:r>
            <a:r>
              <a:rPr lang="en-GB">
                <a:hlinkClick r:id="rId4"/>
              </a:rPr>
              <a:t>https://www.busythings.co.uk/</a:t>
            </a:r>
            <a:r>
              <a:rPr lang="en-GB"/>
              <a:t>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44118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AF41E534D04041871E3715A3D5095A" ma:contentTypeVersion="12" ma:contentTypeDescription="Create a new document." ma:contentTypeScope="" ma:versionID="9bf75bf8efd5a4c3c54084022df1b127">
  <xsd:schema xmlns:xsd="http://www.w3.org/2001/XMLSchema" xmlns:xs="http://www.w3.org/2001/XMLSchema" xmlns:p="http://schemas.microsoft.com/office/2006/metadata/properties" xmlns:ns2="2dbeb389-b05b-4c50-b539-9d2406419114" targetNamespace="http://schemas.microsoft.com/office/2006/metadata/properties" ma:root="true" ma:fieldsID="7259f9f6b2fbac135b6ad445ce9f1eb6" ns2:_="">
    <xsd:import namespace="2dbeb389-b05b-4c50-b539-9d24064191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beb389-b05b-4c50-b539-9d24064191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935a9ad-3760-4f4f-97eb-0126d24323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beb389-b05b-4c50-b539-9d240641911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623DC4D-BE7E-4235-9227-9B8386C7B4EA}"/>
</file>

<file path=customXml/itemProps2.xml><?xml version="1.0" encoding="utf-8"?>
<ds:datastoreItem xmlns:ds="http://schemas.openxmlformats.org/officeDocument/2006/customXml" ds:itemID="{349A5C55-94F7-41F2-A247-AC5E610453B5}"/>
</file>

<file path=customXml/itemProps3.xml><?xml version="1.0" encoding="utf-8"?>
<ds:datastoreItem xmlns:ds="http://schemas.openxmlformats.org/officeDocument/2006/customXml" ds:itemID="{6F4DF3EA-7D69-496E-B581-BE0E0306BDCE}"/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44</TotalTime>
  <Words>615</Words>
  <Application>Microsoft Office PowerPoint</Application>
  <PresentationFormat>Widescreen</PresentationFormat>
  <Paragraphs>68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Arial</vt:lpstr>
      <vt:lpstr>Garamond</vt:lpstr>
      <vt:lpstr>Organic</vt:lpstr>
      <vt:lpstr>Reading Workshop</vt:lpstr>
      <vt:lpstr>Welcome to Our Year 2 Reading Workshop</vt:lpstr>
      <vt:lpstr>Why Reading for Pleasure Matters</vt:lpstr>
      <vt:lpstr>Easy Ways to Build Reading Habits </vt:lpstr>
      <vt:lpstr>Reading Aloud – Bringing Stories to Life</vt:lpstr>
      <vt:lpstr>Parent Practice: Questions in Action</vt:lpstr>
      <vt:lpstr>Reintroducing Our Reading Record Books </vt:lpstr>
      <vt:lpstr>Take-Home Tips for Reading Together</vt:lpstr>
      <vt:lpstr>Thank You for Reading with Us!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Naomi Yamamoto</dc:creator>
  <cp:lastModifiedBy>Naomi Yamamoto</cp:lastModifiedBy>
  <cp:revision>1</cp:revision>
  <dcterms:created xsi:type="dcterms:W3CDTF">2025-10-23T14:34:51Z</dcterms:created>
  <dcterms:modified xsi:type="dcterms:W3CDTF">2025-10-23T15:19:02Z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0x010100AEAF41E534D04041871E3715A3D5095A</vt:lpwstr>
  </property>
</Properties>
</file>